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tags/tag1.xml" ContentType="application/vnd.openxmlformats-officedocument.presentationml.tags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7"/>
  </p:notesMasterIdLst>
  <p:sldIdLst>
    <p:sldId id="674" r:id="rId2"/>
    <p:sldId id="675" r:id="rId3"/>
    <p:sldId id="676" r:id="rId4"/>
    <p:sldId id="679" r:id="rId5"/>
    <p:sldId id="680" r:id="rId6"/>
    <p:sldId id="681" r:id="rId7"/>
    <p:sldId id="682" r:id="rId8"/>
    <p:sldId id="683" r:id="rId9"/>
    <p:sldId id="684" r:id="rId10"/>
    <p:sldId id="685" r:id="rId11"/>
    <p:sldId id="686" r:id="rId12"/>
    <p:sldId id="687" r:id="rId13"/>
    <p:sldId id="688" r:id="rId14"/>
    <p:sldId id="689" r:id="rId15"/>
    <p:sldId id="690" r:id="rId16"/>
    <p:sldId id="691" r:id="rId17"/>
    <p:sldId id="692" r:id="rId18"/>
    <p:sldId id="693" r:id="rId19"/>
    <p:sldId id="694" r:id="rId20"/>
    <p:sldId id="695" r:id="rId21"/>
    <p:sldId id="729" r:id="rId22"/>
    <p:sldId id="730" r:id="rId23"/>
    <p:sldId id="732" r:id="rId24"/>
    <p:sldId id="733" r:id="rId25"/>
    <p:sldId id="734" r:id="rId26"/>
    <p:sldId id="696" r:id="rId27"/>
    <p:sldId id="697" r:id="rId28"/>
    <p:sldId id="698" r:id="rId29"/>
    <p:sldId id="700" r:id="rId30"/>
    <p:sldId id="701" r:id="rId31"/>
    <p:sldId id="705" r:id="rId32"/>
    <p:sldId id="706" r:id="rId33"/>
    <p:sldId id="707" r:id="rId34"/>
    <p:sldId id="708" r:id="rId35"/>
    <p:sldId id="709" r:id="rId36"/>
    <p:sldId id="710" r:id="rId37"/>
    <p:sldId id="713" r:id="rId38"/>
    <p:sldId id="714" r:id="rId39"/>
    <p:sldId id="715" r:id="rId40"/>
    <p:sldId id="716" r:id="rId41"/>
    <p:sldId id="717" r:id="rId42"/>
    <p:sldId id="718" r:id="rId43"/>
    <p:sldId id="719" r:id="rId44"/>
    <p:sldId id="720" r:id="rId45"/>
    <p:sldId id="721" r:id="rId46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10" autoAdjust="0"/>
    <p:restoredTop sz="84900" autoAdjust="0"/>
  </p:normalViewPr>
  <p:slideViewPr>
    <p:cSldViewPr>
      <p:cViewPr varScale="1">
        <p:scale>
          <a:sx n="94" d="100"/>
          <a:sy n="94" d="100"/>
        </p:scale>
        <p:origin x="2160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2933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.wmf"/><Relationship Id="rId2" Type="http://schemas.openxmlformats.org/officeDocument/2006/relationships/image" Target="../media/image13.wmf"/><Relationship Id="rId1" Type="http://schemas.openxmlformats.org/officeDocument/2006/relationships/image" Target="../media/image12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wmf"/></Relationships>
</file>

<file path=ppt/drawings/_rels/vmlDrawing11.vml.rels><?xml version="1.0" encoding="UTF-8" standalone="yes"?>
<Relationships xmlns="http://schemas.openxmlformats.org/package/2006/relationships"><Relationship Id="rId2" Type="http://schemas.openxmlformats.org/officeDocument/2006/relationships/image" Target="../media/image37.wmf"/><Relationship Id="rId1" Type="http://schemas.openxmlformats.org/officeDocument/2006/relationships/image" Target="../media/image36.w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41.wmf"/><Relationship Id="rId2" Type="http://schemas.openxmlformats.org/officeDocument/2006/relationships/image" Target="../media/image40.wmf"/><Relationship Id="rId1" Type="http://schemas.openxmlformats.org/officeDocument/2006/relationships/image" Target="../media/image39.wmf"/><Relationship Id="rId4" Type="http://schemas.openxmlformats.org/officeDocument/2006/relationships/image" Target="../media/image42.wmf"/></Relationships>
</file>

<file path=ppt/drawings/_rels/vmlDrawing13.vml.rels><?xml version="1.0" encoding="UTF-8" standalone="yes"?>
<Relationships xmlns="http://schemas.openxmlformats.org/package/2006/relationships"><Relationship Id="rId2" Type="http://schemas.openxmlformats.org/officeDocument/2006/relationships/image" Target="../media/image45.wmf"/><Relationship Id="rId1" Type="http://schemas.openxmlformats.org/officeDocument/2006/relationships/image" Target="../media/image37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7.w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9.wmf"/></Relationships>
</file>

<file path=ppt/drawings/_rels/vmlDrawing16.vml.rels><?xml version="1.0" encoding="UTF-8" standalone="yes"?>
<Relationships xmlns="http://schemas.openxmlformats.org/package/2006/relationships"><Relationship Id="rId2" Type="http://schemas.openxmlformats.org/officeDocument/2006/relationships/image" Target="../media/image47.wmf"/><Relationship Id="rId1" Type="http://schemas.openxmlformats.org/officeDocument/2006/relationships/image" Target="../media/image50.w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51.wmf"/></Relationships>
</file>

<file path=ppt/drawings/_rels/vmlDrawing18.vml.rels><?xml version="1.0" encoding="UTF-8" standalone="yes"?>
<Relationships xmlns="http://schemas.openxmlformats.org/package/2006/relationships"><Relationship Id="rId3" Type="http://schemas.openxmlformats.org/officeDocument/2006/relationships/image" Target="../media/image54.wmf"/><Relationship Id="rId2" Type="http://schemas.openxmlformats.org/officeDocument/2006/relationships/image" Target="../media/image53.wmf"/><Relationship Id="rId1" Type="http://schemas.openxmlformats.org/officeDocument/2006/relationships/image" Target="../media/image52.wmf"/><Relationship Id="rId4" Type="http://schemas.openxmlformats.org/officeDocument/2006/relationships/image" Target="../media/image55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23.wmf"/><Relationship Id="rId1" Type="http://schemas.openxmlformats.org/officeDocument/2006/relationships/image" Target="../media/image22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w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35.wmf"/><Relationship Id="rId1" Type="http://schemas.openxmlformats.org/officeDocument/2006/relationships/image" Target="../media/image3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087195DA-C8D4-4D1F-AF20-C12BB6DD0220}" type="datetimeFigureOut">
              <a:rPr lang="en-US"/>
              <a:pPr>
                <a:defRPr/>
              </a:pPr>
              <a:t>9/11/19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3EBB0408-F7D0-4348-886E-24DD55A4A6F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14518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418A2D3E-86BF-40E2-86FA-DF15CB00F7D8}" type="slidenum">
              <a:rPr lang="en-US" altLang="en-US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5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43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800600" cy="3600450"/>
          </a:xfrm>
          <a:ln/>
        </p:spPr>
      </p:sp>
      <p:sp>
        <p:nvSpPr>
          <p:cNvPr id="143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079344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DECC8244-BCDB-4884-92AB-339D790B14DE}" type="slidenum">
              <a:rPr lang="en-US" altLang="en-US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23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71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2538" y="717550"/>
            <a:ext cx="4779962" cy="3584575"/>
          </a:xfrm>
          <a:ln/>
        </p:spPr>
      </p:sp>
      <p:sp>
        <p:nvSpPr>
          <p:cNvPr id="1710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9325" y="4540250"/>
            <a:ext cx="5384800" cy="43799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111847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980BCC3-5514-4903-A61A-18BF5179387E}" type="slidenum">
              <a:rPr lang="en-US" altLang="en-US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24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730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2538" y="717550"/>
            <a:ext cx="4779962" cy="3584575"/>
          </a:xfrm>
          <a:ln/>
        </p:spPr>
      </p:sp>
      <p:sp>
        <p:nvSpPr>
          <p:cNvPr id="1730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9325" y="4540250"/>
            <a:ext cx="5384800" cy="43799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602566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AA0DDDB0-5689-4EFA-8D6E-C68E6F6D880F}" type="slidenum">
              <a:rPr lang="en-US" altLang="en-US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25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75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2538" y="717550"/>
            <a:ext cx="4779962" cy="3584575"/>
          </a:xfrm>
          <a:ln/>
        </p:spPr>
      </p:sp>
      <p:sp>
        <p:nvSpPr>
          <p:cNvPr id="1751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9325" y="4540250"/>
            <a:ext cx="5384800" cy="43799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694390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A7427500-7036-4469-9954-A20372ECD716}" type="slidenum">
              <a:rPr lang="en-US" altLang="en-US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26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77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2538" y="717550"/>
            <a:ext cx="4779962" cy="3584575"/>
          </a:xfrm>
          <a:ln/>
        </p:spPr>
      </p:sp>
      <p:sp>
        <p:nvSpPr>
          <p:cNvPr id="1771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9325" y="4540250"/>
            <a:ext cx="5384800" cy="43799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624500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61CAFE43-C182-4FEF-A272-CA0FA226CF52}" type="slidenum">
              <a:rPr lang="en-US" altLang="en-US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27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792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2538" y="717550"/>
            <a:ext cx="4779962" cy="3584575"/>
          </a:xfrm>
          <a:ln/>
        </p:spPr>
      </p:sp>
      <p:sp>
        <p:nvSpPr>
          <p:cNvPr id="1792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9325" y="4540250"/>
            <a:ext cx="5384800" cy="43799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408758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9C3B057E-7D01-4FC6-90CF-DB2E33B1D0F2}" type="slidenum">
              <a:rPr lang="en-US" altLang="en-US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28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1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2538" y="717550"/>
            <a:ext cx="4779962" cy="3584575"/>
          </a:xfrm>
          <a:ln/>
        </p:spPr>
      </p:sp>
      <p:sp>
        <p:nvSpPr>
          <p:cNvPr id="18125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9325" y="4540250"/>
            <a:ext cx="5384800" cy="43799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81822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07D7EA23-7968-4BB5-B4A9-741242656CE5}" type="slidenum">
              <a:rPr lang="en-US" altLang="en-US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29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4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2538" y="717550"/>
            <a:ext cx="4779962" cy="3584575"/>
          </a:xfrm>
          <a:ln/>
        </p:spPr>
      </p:sp>
      <p:sp>
        <p:nvSpPr>
          <p:cNvPr id="1843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9325" y="4540250"/>
            <a:ext cx="5384800" cy="43799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/>
              <a:t>Technically a Maclaurin expansion, a special case of Taylor expansion centered at 0.</a:t>
            </a:r>
            <a:endParaRPr lang="ru-RU" altLang="en-US">
              <a:cs typeface="Times New Roman" panose="02020603050405020304" pitchFamily="18" charset="0"/>
            </a:endParaRPr>
          </a:p>
          <a:p>
            <a:pPr eaLnBrk="1" hangingPunct="1"/>
            <a:r>
              <a:rPr lang="en-US" altLang="en-US"/>
              <a:t>What is the point? Well, now we’re just extrapolating local measurements instead of doing 10s of thousands of computations.</a:t>
            </a:r>
          </a:p>
        </p:txBody>
      </p:sp>
    </p:spTree>
    <p:extLst>
      <p:ext uri="{BB962C8B-B14F-4D97-AF65-F5344CB8AC3E}">
        <p14:creationId xmlns:p14="http://schemas.microsoft.com/office/powerpoint/2010/main" val="22543409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29C4D984-C2D4-4009-B63E-0016E65FF17C}" type="slidenum">
              <a:rPr lang="en-US" altLang="en-US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30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63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2538" y="717550"/>
            <a:ext cx="4779962" cy="3584575"/>
          </a:xfrm>
          <a:ln/>
        </p:spPr>
      </p:sp>
      <p:sp>
        <p:nvSpPr>
          <p:cNvPr id="1863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9325" y="4540250"/>
            <a:ext cx="5384800" cy="43799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/>
              <a:t>Technically a Maclaurin expansion, a special case of Taylor expansion centered at 0.</a:t>
            </a:r>
            <a:endParaRPr lang="ru-RU" altLang="en-US">
              <a:cs typeface="Times New Roman" panose="02020603050405020304" pitchFamily="18" charset="0"/>
            </a:endParaRPr>
          </a:p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5700050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27FBE32A-58B3-4A53-B950-91B2D710C69D}" type="slidenum">
              <a:rPr lang="en-US" altLang="en-US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31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94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2538" y="717550"/>
            <a:ext cx="4779962" cy="3584575"/>
          </a:xfrm>
          <a:ln/>
        </p:spPr>
      </p:sp>
      <p:sp>
        <p:nvSpPr>
          <p:cNvPr id="1945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9325" y="4540250"/>
            <a:ext cx="5384800" cy="43799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4679578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9B6E38FC-D5B8-401A-8A23-E5304C90A642}" type="slidenum">
              <a:rPr lang="en-US" altLang="en-US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32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966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4125" y="717550"/>
            <a:ext cx="4779963" cy="3584575"/>
          </a:xfrm>
          <a:ln/>
        </p:spPr>
      </p:sp>
      <p:sp>
        <p:nvSpPr>
          <p:cNvPr id="1966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9325" y="4540250"/>
            <a:ext cx="5384800" cy="43799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39112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98F9EFB5-D6FB-468E-8A75-3EC376879A66}" type="slidenum">
              <a:rPr lang="en-US" altLang="en-US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7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46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2538" y="717550"/>
            <a:ext cx="4779962" cy="3584575"/>
          </a:xfrm>
          <a:ln/>
        </p:spPr>
      </p:sp>
      <p:sp>
        <p:nvSpPr>
          <p:cNvPr id="1464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9325" y="4540250"/>
            <a:ext cx="5384800" cy="43799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6010001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23325A0C-AB0C-4369-875C-6A62C5FB374E}" type="slidenum">
              <a:rPr lang="en-US" altLang="en-US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33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986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86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4310433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D955E260-8FE4-4410-8FA4-53AE90B713AA}" type="slidenum">
              <a:rPr lang="en-US" altLang="en-US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34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200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07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0043619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2ECD2F99-70F0-49C6-9660-C6F020A21C1C}" type="slidenum">
              <a:rPr lang="en-US" altLang="en-US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35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202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27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5690407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D3F8DD5F-0F1F-4E95-A443-4BF7DEDBF4F7}" type="slidenum">
              <a:rPr lang="en-US" altLang="en-US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36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204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6118490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4EFFAA95-4A94-461C-A546-B9860B6D6AAD}" type="slidenum">
              <a:rPr lang="en-US" altLang="en-US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37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2109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2538" y="717550"/>
            <a:ext cx="4779962" cy="3584575"/>
          </a:xfrm>
          <a:ln/>
        </p:spPr>
      </p:sp>
      <p:sp>
        <p:nvSpPr>
          <p:cNvPr id="2109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9325" y="4540250"/>
            <a:ext cx="5384800" cy="43799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2597904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E6CFDA64-71CD-4252-AE2E-A751BA8235F4}" type="slidenum">
              <a:rPr lang="en-US" altLang="en-US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38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2129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29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1581666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3F9E70A1-D62D-47E9-9447-5BE9B8BB6DC1}" type="slidenum">
              <a:rPr lang="en-US" altLang="en-US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39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215043" name="Rectangle 7"/>
          <p:cNvSpPr txBox="1">
            <a:spLocks noGrp="1" noChangeArrowheads="1"/>
          </p:cNvSpPr>
          <p:nvPr/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653" tIns="48326" rIns="96653" bIns="48326" anchor="b"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</a:pPr>
            <a:fld id="{70FEA39B-7466-4CD1-B6C4-B92480D92815}" type="slidenum">
              <a:rPr lang="en-US" altLang="en-US" sz="1300">
                <a:solidFill>
                  <a:srgbClr val="000000"/>
                </a:solidFill>
              </a:rPr>
              <a:pPr algn="r">
                <a:spcBef>
                  <a:spcPct val="0"/>
                </a:spcBef>
              </a:pPr>
              <a:t>39</a:t>
            </a:fld>
            <a:endParaRPr lang="en-US" altLang="en-US" sz="1300">
              <a:solidFill>
                <a:srgbClr val="000000"/>
              </a:solidFill>
            </a:endParaRPr>
          </a:p>
        </p:txBody>
      </p:sp>
      <p:sp>
        <p:nvSpPr>
          <p:cNvPr id="21504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800600" cy="3600450"/>
          </a:xfrm>
          <a:ln/>
        </p:spPr>
      </p:sp>
      <p:sp>
        <p:nvSpPr>
          <p:cNvPr id="21504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653" tIns="48326" rIns="96653" bIns="48326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086742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709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331959932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6709F388-75EB-4B78-AFF4-550237151F7E}" type="slidenum">
              <a:rPr lang="en-US" altLang="en-US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41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2191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2538" y="717550"/>
            <a:ext cx="4779962" cy="3584575"/>
          </a:xfrm>
          <a:ln/>
        </p:spPr>
      </p:sp>
      <p:sp>
        <p:nvSpPr>
          <p:cNvPr id="2191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9325" y="4540250"/>
            <a:ext cx="5384800" cy="43799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6955921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E2A6FB81-C84D-4EFB-9C5C-8595EE12A097}" type="slidenum">
              <a:rPr lang="en-US" altLang="en-US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42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221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2538" y="717550"/>
            <a:ext cx="4779962" cy="3584575"/>
          </a:xfrm>
          <a:ln/>
        </p:spPr>
      </p:sp>
      <p:sp>
        <p:nvSpPr>
          <p:cNvPr id="2211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9325" y="4540250"/>
            <a:ext cx="5384800" cy="43799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327599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5C4A139E-2B8D-4C2D-9508-34C126F8C64D}" type="slidenum">
              <a:rPr lang="en-US" altLang="en-US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13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53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352614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2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CD28B890-896D-4E5E-B929-37E0C506EA10}" type="slidenum">
              <a:rPr lang="en-US" altLang="en-US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43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2232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2538" y="717550"/>
            <a:ext cx="4779962" cy="3584575"/>
          </a:xfrm>
          <a:ln/>
        </p:spPr>
      </p:sp>
      <p:sp>
        <p:nvSpPr>
          <p:cNvPr id="2232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9325" y="4540250"/>
            <a:ext cx="5384800" cy="43799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6557956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12473C37-8828-4BC8-B4AE-D91DFB7BCF75}" type="slidenum">
              <a:rPr lang="en-US" altLang="en-US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44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2252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2538" y="717550"/>
            <a:ext cx="4779962" cy="3584575"/>
          </a:xfrm>
          <a:ln/>
        </p:spPr>
      </p:sp>
      <p:sp>
        <p:nvSpPr>
          <p:cNvPr id="2252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9325" y="4540250"/>
            <a:ext cx="5384800" cy="43799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6133367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47F1D399-9753-4D61-8C96-08067A5D8DF0}" type="slidenum">
              <a:rPr lang="en-US" altLang="en-US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45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2273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2538" y="717550"/>
            <a:ext cx="4779962" cy="3584575"/>
          </a:xfrm>
          <a:ln/>
        </p:spPr>
      </p:sp>
      <p:sp>
        <p:nvSpPr>
          <p:cNvPr id="22733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9325" y="4540250"/>
            <a:ext cx="5384800" cy="43799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331326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565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15565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97C3543E-C0D5-46B8-8F67-256EEA120DF1}" type="slidenum">
              <a:rPr lang="en-US" altLang="en-US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14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40173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30BB6A2C-7453-4774-9C9C-B0EA4426E211}" type="slidenum">
              <a:rPr lang="en-US" altLang="en-US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15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57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77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312461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96E72E77-8FDA-4C5B-94A6-F75313852235}" type="slidenum">
              <a:rPr lang="en-US" altLang="en-US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16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59747" name="Rectangle 7"/>
          <p:cNvSpPr txBox="1">
            <a:spLocks noGrp="1" noChangeArrowheads="1"/>
          </p:cNvSpPr>
          <p:nvPr/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653" tIns="48326" rIns="96653" bIns="48326" anchor="b"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0" hangingPunct="0">
              <a:spcBef>
                <a:spcPct val="0"/>
              </a:spcBef>
            </a:pPr>
            <a:fld id="{483D21E7-F7EB-4478-ACA0-74FE3AFBA99C}" type="slidenum">
              <a:rPr lang="en-US" altLang="en-US" sz="1300">
                <a:solidFill>
                  <a:srgbClr val="000000"/>
                </a:solidFill>
              </a:rPr>
              <a:pPr algn="r" eaLnBrk="0" hangingPunct="0">
                <a:spcBef>
                  <a:spcPct val="0"/>
                </a:spcBef>
              </a:pPr>
              <a:t>16</a:t>
            </a:fld>
            <a:endParaRPr lang="en-US" altLang="en-US" sz="1300">
              <a:solidFill>
                <a:srgbClr val="000000"/>
              </a:solidFill>
            </a:endParaRPr>
          </a:p>
        </p:txBody>
      </p:sp>
      <p:sp>
        <p:nvSpPr>
          <p:cNvPr id="15974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800600" cy="3600450"/>
          </a:xfrm>
          <a:ln/>
        </p:spPr>
      </p:sp>
      <p:sp>
        <p:nvSpPr>
          <p:cNvPr id="15974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653" tIns="48326" rIns="96653" bIns="48326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724203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179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16179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558C8BA-D6E2-4469-A510-D80E0D9C3AB4}" type="slidenum">
              <a:rPr lang="en-US" altLang="en-US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17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85365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4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16384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550B698F-35CA-4DCA-91B3-E5703E1F5B63}" type="slidenum">
              <a:rPr lang="en-US" altLang="en-US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18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29922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F9E99D08-EA25-4DB2-B680-D10E856004C4}" type="slidenum">
              <a:rPr lang="en-US" altLang="en-US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20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66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2538" y="717550"/>
            <a:ext cx="4779962" cy="3584575"/>
          </a:xfrm>
          <a:ln/>
        </p:spPr>
      </p:sp>
      <p:sp>
        <p:nvSpPr>
          <p:cNvPr id="1669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9325" y="4540250"/>
            <a:ext cx="5384800" cy="43799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192219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00200"/>
            <a:ext cx="7772400" cy="1470025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355975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403F4A-22E7-4867-8356-D6C974CA502A}" type="datetimeFigureOut">
              <a:rPr lang="en-US"/>
              <a:pPr>
                <a:defRPr/>
              </a:pPr>
              <a:t>9/11/19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8697EE5-9B1D-48EF-B619-A2DEE0A0DD9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2377360-6A3D-47CE-A548-09EBFB85498A}" type="datetimeFigureOut">
              <a:rPr lang="en-US"/>
              <a:pPr>
                <a:defRPr/>
              </a:pPr>
              <a:t>9/11/19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BAAF3B5-752B-4349-9D9B-C9B01C7642E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EAD0CC-0C82-4AAA-B57A-F279565B300D}" type="datetimeFigureOut">
              <a:rPr lang="en-US"/>
              <a:pPr>
                <a:defRPr/>
              </a:pPr>
              <a:t>9/11/19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C6D2DC1-E254-43AF-9197-E67E8638786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6200"/>
            <a:ext cx="7772400" cy="8382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914400"/>
            <a:ext cx="381000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14400"/>
            <a:ext cx="381000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eaLnBrk="1" hangingPunct="1">
              <a:defRPr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1" hangingPunct="1">
              <a:defRPr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1" hangingPunct="1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59B76CE1-3B08-4569-B289-CC971DCF037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102165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7315200" cy="6096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219200"/>
            <a:ext cx="4267200" cy="4495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876800" y="1219200"/>
            <a:ext cx="4267200" cy="21717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876800" y="3543300"/>
            <a:ext cx="4267200" cy="21717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49C58F2-1DF8-43FB-B8CE-A3D8090BED5A}" type="slidenum">
              <a:rPr lang="de-DE" altLang="en-US"/>
              <a:pPr>
                <a:defRPr/>
              </a:pPr>
              <a:t>‹#›</a:t>
            </a:fld>
            <a:endParaRPr lang="de-DE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K. Grauman, B. Leibe</a:t>
            </a:r>
          </a:p>
        </p:txBody>
      </p:sp>
    </p:spTree>
    <p:extLst>
      <p:ext uri="{BB962C8B-B14F-4D97-AF65-F5344CB8AC3E}">
        <p14:creationId xmlns:p14="http://schemas.microsoft.com/office/powerpoint/2010/main" val="25915875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5135563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21C0C8-AF91-49D9-81BD-D7B6B91E0A25}" type="datetimeFigureOut">
              <a:rPr lang="en-US"/>
              <a:pPr>
                <a:defRPr/>
              </a:pPr>
              <a:t>9/11/19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FF6499D-3621-477C-B4CA-E43E7D78A0D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D6257E5-AF58-486B-A1AE-56BB4ADAE94A}" type="datetimeFigureOut">
              <a:rPr lang="en-US"/>
              <a:pPr>
                <a:defRPr/>
              </a:pPr>
              <a:t>9/11/19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42D348A-37D4-4A78-85F8-F886D5A6E9D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83DFB9-EFA8-45B6-9197-429CE1B09FDC}" type="datetimeFigureOut">
              <a:rPr lang="en-US"/>
              <a:pPr>
                <a:defRPr/>
              </a:pPr>
              <a:t>9/11/19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CF592E-F22D-405C-9B5E-726500C88E7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888C80F-442C-4ED8-A9E0-D8C369C96E47}" type="datetimeFigureOut">
              <a:rPr lang="en-US"/>
              <a:pPr>
                <a:defRPr/>
              </a:pPr>
              <a:t>9/11/19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260D8F9-E9BD-4B4E-9B5E-5D693304FBA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E5ACA9-DFA1-4CA8-9A25-B2A89A4B0C91}" type="datetimeFigureOut">
              <a:rPr lang="en-US"/>
              <a:pPr>
                <a:defRPr/>
              </a:pPr>
              <a:t>9/11/19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525111-6A06-441B-B171-D84CCC4D9F1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503A42B-3F48-445D-813A-C86C0B384E56}" type="datetimeFigureOut">
              <a:rPr lang="en-US"/>
              <a:pPr>
                <a:defRPr/>
              </a:pPr>
              <a:t>9/11/19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8E11757-1FD2-48B8-B968-D0A4939D860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40FB32-32D6-43D9-A2F3-25A29A2DBF26}" type="datetimeFigureOut">
              <a:rPr lang="en-US"/>
              <a:pPr>
                <a:defRPr/>
              </a:pPr>
              <a:t>9/11/19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2F42B7-5FC1-43AF-B94E-1D756C54962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E6B9216-4BAF-43B7-9150-A906AA7D6FC7}" type="datetimeFigureOut">
              <a:rPr lang="en-US"/>
              <a:pPr>
                <a:defRPr/>
              </a:pPr>
              <a:t>9/11/19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DFA232C-3F89-4DA4-B405-8EC82EF0A6C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0"/>
            <a:ext cx="82296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741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066800"/>
            <a:ext cx="8229600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742EADCD-5430-47CB-B558-01CE57ACCFDB}" type="datetimeFigureOut">
              <a:rPr lang="en-US"/>
              <a:pPr>
                <a:defRPr/>
              </a:pPr>
              <a:t>9/11/19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478D95D2-85AF-416D-B7C8-431D4047B9A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wmf"/><Relationship Id="rId3" Type="http://schemas.openxmlformats.org/officeDocument/2006/relationships/image" Target="../media/image15.png"/><Relationship Id="rId7" Type="http://schemas.openxmlformats.org/officeDocument/2006/relationships/oleObject" Target="../embeddings/oleObject2.bin"/><Relationship Id="rId12" Type="http://schemas.openxmlformats.org/officeDocument/2006/relationships/image" Target="../media/image14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2.wmf"/><Relationship Id="rId11" Type="http://schemas.openxmlformats.org/officeDocument/2006/relationships/oleObject" Target="../embeddings/oleObject3.bin"/><Relationship Id="rId5" Type="http://schemas.openxmlformats.org/officeDocument/2006/relationships/oleObject" Target="../embeddings/oleObject1.bin"/><Relationship Id="rId10" Type="http://schemas.openxmlformats.org/officeDocument/2006/relationships/image" Target="../media/image18.png"/><Relationship Id="rId4" Type="http://schemas.openxmlformats.org/officeDocument/2006/relationships/image" Target="../media/image16.png"/><Relationship Id="rId9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wmf"/><Relationship Id="rId3" Type="http://schemas.openxmlformats.org/officeDocument/2006/relationships/notesSlide" Target="../notesSlides/notesSlide4.xml"/><Relationship Id="rId7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2.wmf"/><Relationship Id="rId5" Type="http://schemas.openxmlformats.org/officeDocument/2006/relationships/oleObject" Target="../embeddings/oleObject4.bin"/><Relationship Id="rId10" Type="http://schemas.openxmlformats.org/officeDocument/2006/relationships/image" Target="../media/image26.png"/><Relationship Id="rId4" Type="http://schemas.openxmlformats.org/officeDocument/2006/relationships/image" Target="../media/image24.jpeg"/><Relationship Id="rId9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33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32.png"/><Relationship Id="rId5" Type="http://schemas.openxmlformats.org/officeDocument/2006/relationships/image" Target="../media/image31.wmf"/><Relationship Id="rId4" Type="http://schemas.openxmlformats.org/officeDocument/2006/relationships/oleObject" Target="../embeddings/oleObject6.bin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33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32.png"/><Relationship Id="rId5" Type="http://schemas.openxmlformats.org/officeDocument/2006/relationships/image" Target="../media/image31.wmf"/><Relationship Id="rId4" Type="http://schemas.openxmlformats.org/officeDocument/2006/relationships/oleObject" Target="../embeddings/oleObject7.bin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31.wmf"/><Relationship Id="rId4" Type="http://schemas.openxmlformats.org/officeDocument/2006/relationships/oleObject" Target="../embeddings/oleObject8.bin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33.png"/><Relationship Id="rId5" Type="http://schemas.openxmlformats.org/officeDocument/2006/relationships/image" Target="../media/image31.wmf"/><Relationship Id="rId4" Type="http://schemas.openxmlformats.org/officeDocument/2006/relationships/oleObject" Target="../embeddings/oleObject9.bin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31.wmf"/><Relationship Id="rId4" Type="http://schemas.openxmlformats.org/officeDocument/2006/relationships/oleObject" Target="../embeddings/oleObject10.bin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34.png"/><Relationship Id="rId5" Type="http://schemas.openxmlformats.org/officeDocument/2006/relationships/image" Target="../media/image31.wmf"/><Relationship Id="rId4" Type="http://schemas.openxmlformats.org/officeDocument/2006/relationships/oleObject" Target="../embeddings/oleObject11.bin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7" Type="http://schemas.openxmlformats.org/officeDocument/2006/relationships/image" Target="../media/image35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13.bin"/><Relationship Id="rId5" Type="http://schemas.openxmlformats.org/officeDocument/2006/relationships/image" Target="../media/image31.wmf"/><Relationship Id="rId4" Type="http://schemas.openxmlformats.org/officeDocument/2006/relationships/oleObject" Target="../embeddings/oleObject12.bin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33.png"/><Relationship Id="rId5" Type="http://schemas.openxmlformats.org/officeDocument/2006/relationships/image" Target="../media/image35.wmf"/><Relationship Id="rId4" Type="http://schemas.openxmlformats.org/officeDocument/2006/relationships/oleObject" Target="../embeddings/oleObject14.bin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wmf"/><Relationship Id="rId3" Type="http://schemas.openxmlformats.org/officeDocument/2006/relationships/slideLayout" Target="../slideLayouts/slideLayout2.xml"/><Relationship Id="rId7" Type="http://schemas.openxmlformats.org/officeDocument/2006/relationships/oleObject" Target="../embeddings/oleObject16.bin"/><Relationship Id="rId2" Type="http://schemas.openxmlformats.org/officeDocument/2006/relationships/tags" Target="../tags/tag1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36.wmf"/><Relationship Id="rId5" Type="http://schemas.openxmlformats.org/officeDocument/2006/relationships/oleObject" Target="../embeddings/oleObject15.bin"/><Relationship Id="rId4" Type="http://schemas.openxmlformats.org/officeDocument/2006/relationships/notesSlide" Target="../notesSlides/notesSlide18.xml"/><Relationship Id="rId9" Type="http://schemas.openxmlformats.org/officeDocument/2006/relationships/image" Target="../media/image38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2.wmf"/><Relationship Id="rId3" Type="http://schemas.openxmlformats.org/officeDocument/2006/relationships/notesSlide" Target="../notesSlides/notesSlide19.xml"/><Relationship Id="rId7" Type="http://schemas.openxmlformats.org/officeDocument/2006/relationships/image" Target="../media/image40.wmf"/><Relationship Id="rId12" Type="http://schemas.openxmlformats.org/officeDocument/2006/relationships/oleObject" Target="../embeddings/oleObject2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6" Type="http://schemas.openxmlformats.org/officeDocument/2006/relationships/oleObject" Target="../embeddings/oleObject18.bin"/><Relationship Id="rId11" Type="http://schemas.openxmlformats.org/officeDocument/2006/relationships/image" Target="../media/image41.wmf"/><Relationship Id="rId5" Type="http://schemas.openxmlformats.org/officeDocument/2006/relationships/image" Target="../media/image39.wmf"/><Relationship Id="rId10" Type="http://schemas.openxmlformats.org/officeDocument/2006/relationships/oleObject" Target="../embeddings/oleObject19.bin"/><Relationship Id="rId4" Type="http://schemas.openxmlformats.org/officeDocument/2006/relationships/oleObject" Target="../embeddings/oleObject17.bin"/><Relationship Id="rId9" Type="http://schemas.openxmlformats.org/officeDocument/2006/relationships/image" Target="../media/image44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wmf"/><Relationship Id="rId3" Type="http://schemas.openxmlformats.org/officeDocument/2006/relationships/notesSlide" Target="../notesSlides/notesSlide20.xml"/><Relationship Id="rId7" Type="http://schemas.openxmlformats.org/officeDocument/2006/relationships/oleObject" Target="../embeddings/oleObject2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37.wmf"/><Relationship Id="rId5" Type="http://schemas.openxmlformats.org/officeDocument/2006/relationships/oleObject" Target="../embeddings/oleObject21.bin"/><Relationship Id="rId4" Type="http://schemas.openxmlformats.org/officeDocument/2006/relationships/image" Target="../media/image4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48.png"/><Relationship Id="rId5" Type="http://schemas.openxmlformats.org/officeDocument/2006/relationships/image" Target="../media/image47.wmf"/><Relationship Id="rId4" Type="http://schemas.openxmlformats.org/officeDocument/2006/relationships/oleObject" Target="../embeddings/oleObject23.bin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5" Type="http://schemas.openxmlformats.org/officeDocument/2006/relationships/image" Target="../media/image49.wmf"/><Relationship Id="rId4" Type="http://schemas.openxmlformats.org/officeDocument/2006/relationships/oleObject" Target="../embeddings/oleObject24.bin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7" Type="http://schemas.openxmlformats.org/officeDocument/2006/relationships/image" Target="../media/image47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6" Type="http://schemas.openxmlformats.org/officeDocument/2006/relationships/oleObject" Target="../embeddings/oleObject26.bin"/><Relationship Id="rId5" Type="http://schemas.openxmlformats.org/officeDocument/2006/relationships/image" Target="../media/image50.wmf"/><Relationship Id="rId4" Type="http://schemas.openxmlformats.org/officeDocument/2006/relationships/oleObject" Target="../embeddings/oleObject25.bin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5" Type="http://schemas.openxmlformats.org/officeDocument/2006/relationships/image" Target="../media/image51.wmf"/><Relationship Id="rId4" Type="http://schemas.openxmlformats.org/officeDocument/2006/relationships/oleObject" Target="../embeddings/oleObject27.bin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bmva.org/bmvc/1988/avc-88-023.pdf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63.png"/><Relationship Id="rId18" Type="http://schemas.openxmlformats.org/officeDocument/2006/relationships/oleObject" Target="../embeddings/oleObject30.bin"/><Relationship Id="rId3" Type="http://schemas.openxmlformats.org/officeDocument/2006/relationships/notesSlide" Target="../notesSlides/notesSlide27.xml"/><Relationship Id="rId21" Type="http://schemas.openxmlformats.org/officeDocument/2006/relationships/image" Target="../media/image55.wmf"/><Relationship Id="rId7" Type="http://schemas.openxmlformats.org/officeDocument/2006/relationships/image" Target="../media/image57.png"/><Relationship Id="rId12" Type="http://schemas.openxmlformats.org/officeDocument/2006/relationships/image" Target="../media/image62.png"/><Relationship Id="rId17" Type="http://schemas.openxmlformats.org/officeDocument/2006/relationships/image" Target="../media/image53.wmf"/><Relationship Id="rId2" Type="http://schemas.openxmlformats.org/officeDocument/2006/relationships/slideLayout" Target="../slideLayouts/slideLayout13.xml"/><Relationship Id="rId16" Type="http://schemas.openxmlformats.org/officeDocument/2006/relationships/oleObject" Target="../embeddings/oleObject29.bin"/><Relationship Id="rId20" Type="http://schemas.openxmlformats.org/officeDocument/2006/relationships/oleObject" Target="../embeddings/oleObject31.bin"/><Relationship Id="rId1" Type="http://schemas.openxmlformats.org/officeDocument/2006/relationships/vmlDrawing" Target="../drawings/vmlDrawing18.vml"/><Relationship Id="rId6" Type="http://schemas.openxmlformats.org/officeDocument/2006/relationships/image" Target="../media/image56.png"/><Relationship Id="rId11" Type="http://schemas.openxmlformats.org/officeDocument/2006/relationships/image" Target="../media/image61.png"/><Relationship Id="rId5" Type="http://schemas.openxmlformats.org/officeDocument/2006/relationships/image" Target="../media/image52.wmf"/><Relationship Id="rId15" Type="http://schemas.openxmlformats.org/officeDocument/2006/relationships/image" Target="../media/image65.png"/><Relationship Id="rId10" Type="http://schemas.openxmlformats.org/officeDocument/2006/relationships/image" Target="../media/image60.png"/><Relationship Id="rId19" Type="http://schemas.openxmlformats.org/officeDocument/2006/relationships/image" Target="../media/image54.wmf"/><Relationship Id="rId4" Type="http://schemas.openxmlformats.org/officeDocument/2006/relationships/oleObject" Target="../embeddings/oleObject28.bin"/><Relationship Id="rId9" Type="http://schemas.openxmlformats.org/officeDocument/2006/relationships/image" Target="../media/image59.png"/><Relationship Id="rId14" Type="http://schemas.openxmlformats.org/officeDocument/2006/relationships/image" Target="../media/image6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73AE954-7E90-1444-AABA-698716D52D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3092" y="0"/>
            <a:ext cx="6017816" cy="6858000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CB980B3-8F54-CA41-9E4B-633B52A6D180}"/>
              </a:ext>
            </a:extLst>
          </p:cNvPr>
          <p:cNvSpPr/>
          <p:nvPr/>
        </p:nvSpPr>
        <p:spPr>
          <a:xfrm>
            <a:off x="5791200" y="76200"/>
            <a:ext cx="1600200" cy="1676400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2097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Overview of Keypoint Matching</a:t>
            </a:r>
            <a:endParaRPr lang="de-CH" altLang="en-US"/>
          </a:p>
        </p:txBody>
      </p:sp>
      <p:sp>
        <p:nvSpPr>
          <p:cNvPr id="1031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K. Grauman, B. Leibe</a:t>
            </a:r>
          </a:p>
        </p:txBody>
      </p:sp>
      <p:pic>
        <p:nvPicPr>
          <p:cNvPr id="45" name="Picture 4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2850" y="4573588"/>
            <a:ext cx="863600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5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663" y="4573588"/>
            <a:ext cx="933450" cy="866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7" name="AutoShape 83"/>
          <p:cNvSpPr>
            <a:spLocks noChangeArrowheads="1"/>
          </p:cNvSpPr>
          <p:nvPr/>
        </p:nvSpPr>
        <p:spPr bwMode="auto">
          <a:xfrm>
            <a:off x="3121025" y="4860925"/>
            <a:ext cx="612775" cy="252413"/>
          </a:xfrm>
          <a:prstGeom prst="leftRightArrow">
            <a:avLst>
              <a:gd name="adj1" fmla="val 50000"/>
              <a:gd name="adj2" fmla="val 48553"/>
            </a:avLst>
          </a:prstGeom>
          <a:noFill/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0" hangingPunct="0">
              <a:spcBef>
                <a:spcPct val="0"/>
              </a:spcBef>
              <a:buFontTx/>
              <a:buNone/>
            </a:pPr>
            <a:endParaRPr lang="de-CH" altLang="en-US" sz="180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" name="Group 105"/>
          <p:cNvGrpSpPr>
            <a:grpSpLocks/>
          </p:cNvGrpSpPr>
          <p:nvPr/>
        </p:nvGrpSpPr>
        <p:grpSpPr bwMode="auto">
          <a:xfrm>
            <a:off x="1968500" y="4213225"/>
            <a:ext cx="828675" cy="1020763"/>
            <a:chOff x="2771775" y="4797425"/>
            <a:chExt cx="828675" cy="1020657"/>
          </a:xfrm>
        </p:grpSpPr>
        <p:grpSp>
          <p:nvGrpSpPr>
            <p:cNvPr id="149586" name="Group 52"/>
            <p:cNvGrpSpPr>
              <a:grpSpLocks/>
            </p:cNvGrpSpPr>
            <p:nvPr/>
          </p:nvGrpSpPr>
          <p:grpSpPr bwMode="auto">
            <a:xfrm>
              <a:off x="2771775" y="5265735"/>
              <a:ext cx="828675" cy="552347"/>
              <a:chOff x="1859" y="3339"/>
              <a:chExt cx="363" cy="301"/>
            </a:xfrm>
          </p:grpSpPr>
          <p:sp>
            <p:nvSpPr>
              <p:cNvPr id="149588" name="Line 53"/>
              <p:cNvSpPr>
                <a:spLocks noChangeShapeType="1"/>
              </p:cNvSpPr>
              <p:nvPr/>
            </p:nvSpPr>
            <p:spPr bwMode="auto">
              <a:xfrm>
                <a:off x="1859" y="3362"/>
                <a:ext cx="0" cy="272"/>
              </a:xfrm>
              <a:prstGeom prst="line">
                <a:avLst/>
              </a:prstGeom>
              <a:noFill/>
              <a:ln w="12700" cap="sq">
                <a:solidFill>
                  <a:schemeClr val="tx1"/>
                </a:solidFill>
                <a:round/>
                <a:headEnd type="triangl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49589" name="Line 54"/>
              <p:cNvSpPr>
                <a:spLocks noChangeShapeType="1"/>
              </p:cNvSpPr>
              <p:nvPr/>
            </p:nvSpPr>
            <p:spPr bwMode="auto">
              <a:xfrm>
                <a:off x="1859" y="3640"/>
                <a:ext cx="363" cy="0"/>
              </a:xfrm>
              <a:prstGeom prst="line">
                <a:avLst/>
              </a:prstGeom>
              <a:noFill/>
              <a:ln w="12700" cap="sq">
                <a:solidFill>
                  <a:schemeClr val="tx1"/>
                </a:solidFill>
                <a:round/>
                <a:headEnd type="none" w="sm" len="sm"/>
                <a:tailEnd type="triangl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49590" name="Rectangle 55"/>
              <p:cNvSpPr>
                <a:spLocks noChangeArrowheads="1"/>
              </p:cNvSpPr>
              <p:nvPr/>
            </p:nvSpPr>
            <p:spPr bwMode="auto">
              <a:xfrm>
                <a:off x="1882" y="3498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49591" name="Rectangle 56"/>
              <p:cNvSpPr>
                <a:spLocks noChangeArrowheads="1"/>
              </p:cNvSpPr>
              <p:nvPr/>
            </p:nvSpPr>
            <p:spPr bwMode="auto">
              <a:xfrm>
                <a:off x="1904" y="3498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49592" name="Rectangle 57"/>
              <p:cNvSpPr>
                <a:spLocks noChangeArrowheads="1"/>
              </p:cNvSpPr>
              <p:nvPr/>
            </p:nvSpPr>
            <p:spPr bwMode="auto">
              <a:xfrm>
                <a:off x="1927" y="3498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49593" name="Rectangle 58"/>
              <p:cNvSpPr>
                <a:spLocks noChangeArrowheads="1"/>
              </p:cNvSpPr>
              <p:nvPr/>
            </p:nvSpPr>
            <p:spPr bwMode="auto">
              <a:xfrm>
                <a:off x="1950" y="3430"/>
                <a:ext cx="23" cy="204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49594" name="Rectangle 59"/>
              <p:cNvSpPr>
                <a:spLocks noChangeArrowheads="1"/>
              </p:cNvSpPr>
              <p:nvPr/>
            </p:nvSpPr>
            <p:spPr bwMode="auto">
              <a:xfrm>
                <a:off x="1972" y="3498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49595" name="Rectangle 60"/>
              <p:cNvSpPr>
                <a:spLocks noChangeArrowheads="1"/>
              </p:cNvSpPr>
              <p:nvPr/>
            </p:nvSpPr>
            <p:spPr bwMode="auto">
              <a:xfrm>
                <a:off x="1995" y="3385"/>
                <a:ext cx="23" cy="249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49596" name="Rectangle 61"/>
              <p:cNvSpPr>
                <a:spLocks noChangeArrowheads="1"/>
              </p:cNvSpPr>
              <p:nvPr/>
            </p:nvSpPr>
            <p:spPr bwMode="auto">
              <a:xfrm>
                <a:off x="2018" y="3362"/>
                <a:ext cx="22" cy="272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49597" name="Rectangle 62"/>
              <p:cNvSpPr>
                <a:spLocks noChangeArrowheads="1"/>
              </p:cNvSpPr>
              <p:nvPr/>
            </p:nvSpPr>
            <p:spPr bwMode="auto">
              <a:xfrm>
                <a:off x="2040" y="3339"/>
                <a:ext cx="23" cy="295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49598" name="Rectangle 63"/>
              <p:cNvSpPr>
                <a:spLocks noChangeArrowheads="1"/>
              </p:cNvSpPr>
              <p:nvPr/>
            </p:nvSpPr>
            <p:spPr bwMode="auto">
              <a:xfrm>
                <a:off x="2063" y="3339"/>
                <a:ext cx="23" cy="295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49599" name="Rectangle 64"/>
              <p:cNvSpPr>
                <a:spLocks noChangeArrowheads="1"/>
              </p:cNvSpPr>
              <p:nvPr/>
            </p:nvSpPr>
            <p:spPr bwMode="auto">
              <a:xfrm>
                <a:off x="2086" y="3362"/>
                <a:ext cx="23" cy="272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49600" name="Rectangle 65"/>
              <p:cNvSpPr>
                <a:spLocks noChangeArrowheads="1"/>
              </p:cNvSpPr>
              <p:nvPr/>
            </p:nvSpPr>
            <p:spPr bwMode="auto">
              <a:xfrm>
                <a:off x="2108" y="3498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49601" name="Rectangle 66"/>
              <p:cNvSpPr>
                <a:spLocks noChangeArrowheads="1"/>
              </p:cNvSpPr>
              <p:nvPr/>
            </p:nvSpPr>
            <p:spPr bwMode="auto">
              <a:xfrm>
                <a:off x="2131" y="3498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aphicFrame>
          <p:nvGraphicFramePr>
            <p:cNvPr id="149587" name="Object 2"/>
            <p:cNvGraphicFramePr>
              <a:graphicFrameLocks noChangeAspect="1"/>
            </p:cNvGraphicFramePr>
            <p:nvPr/>
          </p:nvGraphicFramePr>
          <p:xfrm>
            <a:off x="2951163" y="4797425"/>
            <a:ext cx="349250" cy="395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40" name="Equation" r:id="rId5" imgW="190335" imgH="215713" progId="Equation.3">
                    <p:embed/>
                  </p:oleObj>
                </mc:Choice>
                <mc:Fallback>
                  <p:oleObj name="Equation" r:id="rId5" imgW="190335" imgH="215713" progId="Equation.3">
                    <p:embed/>
                    <p:pic>
                      <p:nvPicPr>
                        <p:cNvPr id="149587" name="Object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51163" y="4797425"/>
                          <a:ext cx="349250" cy="3952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4" name="Group 106"/>
          <p:cNvGrpSpPr>
            <a:grpSpLocks/>
          </p:cNvGrpSpPr>
          <p:nvPr/>
        </p:nvGrpSpPr>
        <p:grpSpPr bwMode="auto">
          <a:xfrm>
            <a:off x="4157663" y="4249738"/>
            <a:ext cx="757237" cy="982662"/>
            <a:chOff x="4967288" y="4833938"/>
            <a:chExt cx="757237" cy="982688"/>
          </a:xfrm>
        </p:grpSpPr>
        <p:grpSp>
          <p:nvGrpSpPr>
            <p:cNvPr id="149570" name="Group 67"/>
            <p:cNvGrpSpPr>
              <a:grpSpLocks/>
            </p:cNvGrpSpPr>
            <p:nvPr/>
          </p:nvGrpSpPr>
          <p:grpSpPr bwMode="auto">
            <a:xfrm>
              <a:off x="4967288" y="5300665"/>
              <a:ext cx="757237" cy="515961"/>
              <a:chOff x="3515" y="3498"/>
              <a:chExt cx="363" cy="278"/>
            </a:xfrm>
          </p:grpSpPr>
          <p:sp>
            <p:nvSpPr>
              <p:cNvPr id="149572" name="Line 68"/>
              <p:cNvSpPr>
                <a:spLocks noChangeShapeType="1"/>
              </p:cNvSpPr>
              <p:nvPr/>
            </p:nvSpPr>
            <p:spPr bwMode="auto">
              <a:xfrm>
                <a:off x="3515" y="3498"/>
                <a:ext cx="0" cy="272"/>
              </a:xfrm>
              <a:prstGeom prst="line">
                <a:avLst/>
              </a:prstGeom>
              <a:noFill/>
              <a:ln w="12700" cap="sq">
                <a:solidFill>
                  <a:schemeClr val="tx1"/>
                </a:solidFill>
                <a:round/>
                <a:headEnd type="triangl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49573" name="Line 69"/>
              <p:cNvSpPr>
                <a:spLocks noChangeShapeType="1"/>
              </p:cNvSpPr>
              <p:nvPr/>
            </p:nvSpPr>
            <p:spPr bwMode="auto">
              <a:xfrm>
                <a:off x="3515" y="3776"/>
                <a:ext cx="363" cy="0"/>
              </a:xfrm>
              <a:prstGeom prst="line">
                <a:avLst/>
              </a:prstGeom>
              <a:noFill/>
              <a:ln w="12700" cap="sq">
                <a:solidFill>
                  <a:schemeClr val="tx1"/>
                </a:solidFill>
                <a:round/>
                <a:headEnd type="none" w="sm" len="sm"/>
                <a:tailEnd type="triangl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49574" name="Rectangle 70"/>
              <p:cNvSpPr>
                <a:spLocks noChangeArrowheads="1"/>
              </p:cNvSpPr>
              <p:nvPr/>
            </p:nvSpPr>
            <p:spPr bwMode="auto">
              <a:xfrm>
                <a:off x="3538" y="3634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49575" name="Rectangle 71"/>
              <p:cNvSpPr>
                <a:spLocks noChangeArrowheads="1"/>
              </p:cNvSpPr>
              <p:nvPr/>
            </p:nvSpPr>
            <p:spPr bwMode="auto">
              <a:xfrm>
                <a:off x="3560" y="3634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49576" name="Rectangle 72"/>
              <p:cNvSpPr>
                <a:spLocks noChangeArrowheads="1"/>
              </p:cNvSpPr>
              <p:nvPr/>
            </p:nvSpPr>
            <p:spPr bwMode="auto">
              <a:xfrm>
                <a:off x="3583" y="3634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49577" name="Rectangle 73"/>
              <p:cNvSpPr>
                <a:spLocks noChangeArrowheads="1"/>
              </p:cNvSpPr>
              <p:nvPr/>
            </p:nvSpPr>
            <p:spPr bwMode="auto">
              <a:xfrm>
                <a:off x="3606" y="3566"/>
                <a:ext cx="23" cy="204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49578" name="Rectangle 74"/>
              <p:cNvSpPr>
                <a:spLocks noChangeArrowheads="1"/>
              </p:cNvSpPr>
              <p:nvPr/>
            </p:nvSpPr>
            <p:spPr bwMode="auto">
              <a:xfrm>
                <a:off x="3628" y="3543"/>
                <a:ext cx="23" cy="227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49579" name="Rectangle 75"/>
              <p:cNvSpPr>
                <a:spLocks noChangeArrowheads="1"/>
              </p:cNvSpPr>
              <p:nvPr/>
            </p:nvSpPr>
            <p:spPr bwMode="auto">
              <a:xfrm>
                <a:off x="3651" y="3634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49580" name="Rectangle 76"/>
              <p:cNvSpPr>
                <a:spLocks noChangeArrowheads="1"/>
              </p:cNvSpPr>
              <p:nvPr/>
            </p:nvSpPr>
            <p:spPr bwMode="auto">
              <a:xfrm>
                <a:off x="3674" y="3498"/>
                <a:ext cx="22" cy="272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49581" name="Rectangle 77"/>
              <p:cNvSpPr>
                <a:spLocks noChangeArrowheads="1"/>
              </p:cNvSpPr>
              <p:nvPr/>
            </p:nvSpPr>
            <p:spPr bwMode="auto">
              <a:xfrm>
                <a:off x="3696" y="3634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49582" name="Rectangle 78"/>
              <p:cNvSpPr>
                <a:spLocks noChangeArrowheads="1"/>
              </p:cNvSpPr>
              <p:nvPr/>
            </p:nvSpPr>
            <p:spPr bwMode="auto">
              <a:xfrm>
                <a:off x="3719" y="3634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49583" name="Rectangle 79"/>
              <p:cNvSpPr>
                <a:spLocks noChangeArrowheads="1"/>
              </p:cNvSpPr>
              <p:nvPr/>
            </p:nvSpPr>
            <p:spPr bwMode="auto">
              <a:xfrm>
                <a:off x="3742" y="3634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49584" name="Rectangle 80"/>
              <p:cNvSpPr>
                <a:spLocks noChangeArrowheads="1"/>
              </p:cNvSpPr>
              <p:nvPr/>
            </p:nvSpPr>
            <p:spPr bwMode="auto">
              <a:xfrm>
                <a:off x="3764" y="3634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49585" name="Rectangle 81"/>
              <p:cNvSpPr>
                <a:spLocks noChangeArrowheads="1"/>
              </p:cNvSpPr>
              <p:nvPr/>
            </p:nvSpPr>
            <p:spPr bwMode="auto">
              <a:xfrm>
                <a:off x="3787" y="3543"/>
                <a:ext cx="23" cy="227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endParaRPr lang="de-CH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aphicFrame>
          <p:nvGraphicFramePr>
            <p:cNvPr id="149571" name="Object 3"/>
            <p:cNvGraphicFramePr>
              <a:graphicFrameLocks noChangeAspect="1"/>
            </p:cNvGraphicFramePr>
            <p:nvPr/>
          </p:nvGraphicFramePr>
          <p:xfrm>
            <a:off x="5111750" y="4833938"/>
            <a:ext cx="349250" cy="3952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41" name="Equation" r:id="rId7" imgW="190335" imgH="215713" progId="Equation.3">
                    <p:embed/>
                  </p:oleObj>
                </mc:Choice>
                <mc:Fallback>
                  <p:oleObj name="Equation" r:id="rId7" imgW="190335" imgH="215713" progId="Equation.3">
                    <p:embed/>
                    <p:pic>
                      <p:nvPicPr>
                        <p:cNvPr id="149571" name="Object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111750" y="4833938"/>
                          <a:ext cx="349250" cy="39528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pic>
        <p:nvPicPr>
          <p:cNvPr id="149513" name="Picture 25" descr="obj14__0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1019039">
            <a:off x="3644900" y="1530350"/>
            <a:ext cx="2376488" cy="2508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" name="Rectangle 42"/>
          <p:cNvSpPr>
            <a:spLocks noChangeArrowheads="1"/>
          </p:cNvSpPr>
          <p:nvPr/>
        </p:nvSpPr>
        <p:spPr bwMode="auto">
          <a:xfrm rot="-6419039">
            <a:off x="4877594" y="3150394"/>
            <a:ext cx="519113" cy="492125"/>
          </a:xfrm>
          <a:prstGeom prst="rect">
            <a:avLst/>
          </a:prstGeom>
          <a:noFill/>
          <a:ln w="25400" cap="sq">
            <a:solidFill>
              <a:srgbClr val="FFFF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0" hangingPunct="0">
              <a:spcBef>
                <a:spcPct val="0"/>
              </a:spcBef>
              <a:buFontTx/>
              <a:buNone/>
            </a:pPr>
            <a:endParaRPr lang="de-CH" altLang="en-US" sz="180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6" name="Group 107"/>
          <p:cNvGrpSpPr>
            <a:grpSpLocks/>
          </p:cNvGrpSpPr>
          <p:nvPr/>
        </p:nvGrpSpPr>
        <p:grpSpPr bwMode="auto">
          <a:xfrm rot="-1019039">
            <a:off x="4005263" y="2078038"/>
            <a:ext cx="1560512" cy="1771650"/>
            <a:chOff x="5087938" y="2849563"/>
            <a:chExt cx="1333500" cy="1511678"/>
          </a:xfrm>
        </p:grpSpPr>
        <p:grpSp>
          <p:nvGrpSpPr>
            <p:cNvPr id="149548" name="Group 35"/>
            <p:cNvGrpSpPr>
              <a:grpSpLocks/>
            </p:cNvGrpSpPr>
            <p:nvPr/>
          </p:nvGrpSpPr>
          <p:grpSpPr bwMode="auto">
            <a:xfrm rot="-5400000">
              <a:off x="6348413" y="3101975"/>
              <a:ext cx="73025" cy="73025"/>
              <a:chOff x="1292" y="2205"/>
              <a:chExt cx="46" cy="46"/>
            </a:xfrm>
          </p:grpSpPr>
          <p:sp>
            <p:nvSpPr>
              <p:cNvPr id="149568" name="Line 36"/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49569" name="Line 37"/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49549" name="Group 101"/>
            <p:cNvGrpSpPr>
              <a:grpSpLocks/>
            </p:cNvGrpSpPr>
            <p:nvPr/>
          </p:nvGrpSpPr>
          <p:grpSpPr bwMode="auto">
            <a:xfrm>
              <a:off x="5087938" y="2849563"/>
              <a:ext cx="1320665" cy="1511678"/>
              <a:chOff x="5087938" y="2849563"/>
              <a:chExt cx="1320665" cy="1511678"/>
            </a:xfrm>
          </p:grpSpPr>
          <p:grpSp>
            <p:nvGrpSpPr>
              <p:cNvPr id="149550" name="Group 26"/>
              <p:cNvGrpSpPr>
                <a:grpSpLocks/>
              </p:cNvGrpSpPr>
              <p:nvPr/>
            </p:nvGrpSpPr>
            <p:grpSpPr bwMode="auto">
              <a:xfrm rot="-5400000">
                <a:off x="5124450" y="4000500"/>
                <a:ext cx="73025" cy="73025"/>
                <a:chOff x="1292" y="2205"/>
                <a:chExt cx="46" cy="46"/>
              </a:xfrm>
            </p:grpSpPr>
            <p:sp>
              <p:nvSpPr>
                <p:cNvPr id="149566" name="Line 27"/>
                <p:cNvSpPr>
                  <a:spLocks noChangeShapeType="1"/>
                </p:cNvSpPr>
                <p:nvPr/>
              </p:nvSpPr>
              <p:spPr bwMode="auto">
                <a:xfrm>
                  <a:off x="1292" y="2205"/>
                  <a:ext cx="46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hangingPunct="0"/>
                  <a:endParaRPr lang="en-US" sz="280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49567" name="Line 28"/>
                <p:cNvSpPr>
                  <a:spLocks noChangeShapeType="1"/>
                </p:cNvSpPr>
                <p:nvPr/>
              </p:nvSpPr>
              <p:spPr bwMode="auto">
                <a:xfrm flipH="1">
                  <a:off x="1293" y="2205"/>
                  <a:ext cx="45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hangingPunct="0"/>
                  <a:endParaRPr lang="en-US" sz="280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149551" name="Group 29"/>
              <p:cNvGrpSpPr>
                <a:grpSpLocks/>
              </p:cNvGrpSpPr>
              <p:nvPr/>
            </p:nvGrpSpPr>
            <p:grpSpPr bwMode="auto">
              <a:xfrm rot="-5400000">
                <a:off x="5411788" y="3713163"/>
                <a:ext cx="73025" cy="73025"/>
                <a:chOff x="1292" y="2205"/>
                <a:chExt cx="46" cy="46"/>
              </a:xfrm>
            </p:grpSpPr>
            <p:sp>
              <p:nvSpPr>
                <p:cNvPr id="149564" name="Line 30"/>
                <p:cNvSpPr>
                  <a:spLocks noChangeShapeType="1"/>
                </p:cNvSpPr>
                <p:nvPr/>
              </p:nvSpPr>
              <p:spPr bwMode="auto">
                <a:xfrm>
                  <a:off x="1292" y="2205"/>
                  <a:ext cx="46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hangingPunct="0"/>
                  <a:endParaRPr lang="en-US" sz="280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49565" name="Line 31"/>
                <p:cNvSpPr>
                  <a:spLocks noChangeShapeType="1"/>
                </p:cNvSpPr>
                <p:nvPr/>
              </p:nvSpPr>
              <p:spPr bwMode="auto">
                <a:xfrm flipH="1">
                  <a:off x="1293" y="2205"/>
                  <a:ext cx="45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hangingPunct="0"/>
                  <a:endParaRPr lang="en-US" sz="280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149552" name="Group 32"/>
              <p:cNvGrpSpPr>
                <a:grpSpLocks/>
              </p:cNvGrpSpPr>
              <p:nvPr/>
            </p:nvGrpSpPr>
            <p:grpSpPr bwMode="auto">
              <a:xfrm rot="-5400000">
                <a:off x="5986463" y="2849563"/>
                <a:ext cx="73025" cy="73025"/>
                <a:chOff x="1292" y="2205"/>
                <a:chExt cx="46" cy="46"/>
              </a:xfrm>
            </p:grpSpPr>
            <p:sp>
              <p:nvSpPr>
                <p:cNvPr id="149562" name="Line 33"/>
                <p:cNvSpPr>
                  <a:spLocks noChangeShapeType="1"/>
                </p:cNvSpPr>
                <p:nvPr/>
              </p:nvSpPr>
              <p:spPr bwMode="auto">
                <a:xfrm>
                  <a:off x="1292" y="2205"/>
                  <a:ext cx="46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hangingPunct="0"/>
                  <a:endParaRPr lang="en-US" sz="280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49563" name="Line 34"/>
                <p:cNvSpPr>
                  <a:spLocks noChangeShapeType="1"/>
                </p:cNvSpPr>
                <p:nvPr/>
              </p:nvSpPr>
              <p:spPr bwMode="auto">
                <a:xfrm flipH="1">
                  <a:off x="1293" y="2205"/>
                  <a:ext cx="45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hangingPunct="0"/>
                  <a:endParaRPr lang="en-US" sz="280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149553" name="Group 38"/>
              <p:cNvGrpSpPr>
                <a:grpSpLocks/>
              </p:cNvGrpSpPr>
              <p:nvPr/>
            </p:nvGrpSpPr>
            <p:grpSpPr bwMode="auto">
              <a:xfrm rot="-5400000">
                <a:off x="5087938" y="2957513"/>
                <a:ext cx="73025" cy="73025"/>
                <a:chOff x="1292" y="2205"/>
                <a:chExt cx="46" cy="46"/>
              </a:xfrm>
            </p:grpSpPr>
            <p:sp>
              <p:nvSpPr>
                <p:cNvPr id="149560" name="Line 39"/>
                <p:cNvSpPr>
                  <a:spLocks noChangeShapeType="1"/>
                </p:cNvSpPr>
                <p:nvPr/>
              </p:nvSpPr>
              <p:spPr bwMode="auto">
                <a:xfrm>
                  <a:off x="1292" y="2205"/>
                  <a:ext cx="46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hangingPunct="0"/>
                  <a:endParaRPr lang="en-US" sz="280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49561" name="Line 40"/>
                <p:cNvSpPr>
                  <a:spLocks noChangeShapeType="1"/>
                </p:cNvSpPr>
                <p:nvPr/>
              </p:nvSpPr>
              <p:spPr bwMode="auto">
                <a:xfrm flipH="1">
                  <a:off x="1293" y="2205"/>
                  <a:ext cx="45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hangingPunct="0"/>
                  <a:endParaRPr lang="en-US" sz="280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149554" name="Group 43"/>
              <p:cNvGrpSpPr>
                <a:grpSpLocks/>
              </p:cNvGrpSpPr>
              <p:nvPr/>
            </p:nvGrpSpPr>
            <p:grpSpPr bwMode="auto">
              <a:xfrm rot="-5400000">
                <a:off x="5916613" y="4005263"/>
                <a:ext cx="73025" cy="73025"/>
                <a:chOff x="1292" y="2205"/>
                <a:chExt cx="46" cy="46"/>
              </a:xfrm>
            </p:grpSpPr>
            <p:sp>
              <p:nvSpPr>
                <p:cNvPr id="149558" name="Line 44"/>
                <p:cNvSpPr>
                  <a:spLocks noChangeShapeType="1"/>
                </p:cNvSpPr>
                <p:nvPr/>
              </p:nvSpPr>
              <p:spPr bwMode="auto">
                <a:xfrm>
                  <a:off x="1292" y="2205"/>
                  <a:ext cx="46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hangingPunct="0"/>
                  <a:endParaRPr lang="en-US" sz="280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49559" name="Line 45"/>
                <p:cNvSpPr>
                  <a:spLocks noChangeShapeType="1"/>
                </p:cNvSpPr>
                <p:nvPr/>
              </p:nvSpPr>
              <p:spPr bwMode="auto">
                <a:xfrm flipH="1">
                  <a:off x="1293" y="2205"/>
                  <a:ext cx="45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hangingPunct="0"/>
                  <a:endParaRPr lang="en-US" sz="280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149555" name="Rectangle 88"/>
              <p:cNvSpPr>
                <a:spLocks noChangeArrowheads="1"/>
              </p:cNvSpPr>
              <p:nvPr/>
            </p:nvSpPr>
            <p:spPr bwMode="auto">
              <a:xfrm>
                <a:off x="5219834" y="4046158"/>
                <a:ext cx="361681" cy="3150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sq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r>
                  <a:rPr lang="pl-PL" altLang="en-US" sz="1800">
                    <a:solidFill>
                      <a:srgbClr val="FFFF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</a:t>
                </a:r>
                <a:r>
                  <a:rPr lang="pl-PL" altLang="en-US" sz="1800" baseline="-25000">
                    <a:solidFill>
                      <a:srgbClr val="FFFF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  <a:endParaRPr lang="en-US" altLang="en-US" sz="180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49556" name="Rectangle 89"/>
              <p:cNvSpPr>
                <a:spLocks noChangeArrowheads="1"/>
              </p:cNvSpPr>
              <p:nvPr/>
            </p:nvSpPr>
            <p:spPr bwMode="auto">
              <a:xfrm>
                <a:off x="6011997" y="4009647"/>
                <a:ext cx="361681" cy="3150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sq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r>
                  <a:rPr lang="pl-PL" altLang="en-US" sz="1800">
                    <a:solidFill>
                      <a:srgbClr val="FFFF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</a:t>
                </a:r>
                <a:r>
                  <a:rPr lang="pl-PL" altLang="en-US" sz="1800" baseline="-25000">
                    <a:solidFill>
                      <a:srgbClr val="FFFF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  <a:endParaRPr lang="en-US" altLang="en-US" sz="180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49557" name="Rectangle 90"/>
              <p:cNvSpPr>
                <a:spLocks noChangeArrowheads="1"/>
              </p:cNvSpPr>
              <p:nvPr/>
            </p:nvSpPr>
            <p:spPr bwMode="auto">
              <a:xfrm>
                <a:off x="6046922" y="2857122"/>
                <a:ext cx="361681" cy="3150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sq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spcBef>
                    <a:spcPct val="0"/>
                  </a:spcBef>
                  <a:buFontTx/>
                  <a:buNone/>
                </a:pPr>
                <a:r>
                  <a:rPr lang="pl-PL" altLang="en-US" sz="1800">
                    <a:solidFill>
                      <a:srgbClr val="FFFF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</a:t>
                </a:r>
                <a:r>
                  <a:rPr lang="pl-PL" altLang="en-US" sz="1800" baseline="-25000">
                    <a:solidFill>
                      <a:srgbClr val="FFFF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3</a:t>
                </a:r>
                <a:endParaRPr lang="en-US" altLang="en-US" sz="180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pic>
        <p:nvPicPr>
          <p:cNvPr id="149516" name="Picture 5" descr="obj14__0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975" y="1824038"/>
            <a:ext cx="2141538" cy="202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1069975" y="2722563"/>
            <a:ext cx="442913" cy="420687"/>
          </a:xfrm>
          <a:prstGeom prst="rect">
            <a:avLst/>
          </a:prstGeom>
          <a:noFill/>
          <a:ln w="25400" cap="sq">
            <a:solidFill>
              <a:srgbClr val="FFFF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0" hangingPunct="0">
              <a:spcBef>
                <a:spcPct val="0"/>
              </a:spcBef>
              <a:buFontTx/>
              <a:buNone/>
            </a:pPr>
            <a:endParaRPr lang="de-CH" altLang="en-US" sz="180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5" name="Group 100"/>
          <p:cNvGrpSpPr>
            <a:grpSpLocks/>
          </p:cNvGrpSpPr>
          <p:nvPr/>
        </p:nvGrpSpPr>
        <p:grpSpPr bwMode="auto">
          <a:xfrm>
            <a:off x="1247775" y="2016125"/>
            <a:ext cx="1612900" cy="1406525"/>
            <a:chOff x="2051050" y="2600325"/>
            <a:chExt cx="1612552" cy="1406525"/>
          </a:xfrm>
        </p:grpSpPr>
        <p:grpSp>
          <p:nvGrpSpPr>
            <p:cNvPr id="149527" name="Group 7"/>
            <p:cNvGrpSpPr>
              <a:grpSpLocks/>
            </p:cNvGrpSpPr>
            <p:nvPr/>
          </p:nvGrpSpPr>
          <p:grpSpPr bwMode="auto">
            <a:xfrm>
              <a:off x="2051050" y="3500438"/>
              <a:ext cx="73025" cy="73025"/>
              <a:chOff x="1292" y="2205"/>
              <a:chExt cx="46" cy="46"/>
            </a:xfrm>
          </p:grpSpPr>
          <p:sp>
            <p:nvSpPr>
              <p:cNvPr id="149546" name="Line 8"/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49547" name="Line 9"/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49528" name="Group 10"/>
            <p:cNvGrpSpPr>
              <a:grpSpLocks/>
            </p:cNvGrpSpPr>
            <p:nvPr/>
          </p:nvGrpSpPr>
          <p:grpSpPr bwMode="auto">
            <a:xfrm>
              <a:off x="2087563" y="2708275"/>
              <a:ext cx="73025" cy="73025"/>
              <a:chOff x="1292" y="2205"/>
              <a:chExt cx="46" cy="46"/>
            </a:xfrm>
          </p:grpSpPr>
          <p:sp>
            <p:nvSpPr>
              <p:cNvPr id="149544" name="Line 11"/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49545" name="Line 12"/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49529" name="Group 13"/>
            <p:cNvGrpSpPr>
              <a:grpSpLocks/>
            </p:cNvGrpSpPr>
            <p:nvPr/>
          </p:nvGrpSpPr>
          <p:grpSpPr bwMode="auto">
            <a:xfrm>
              <a:off x="2374900" y="2995613"/>
              <a:ext cx="73025" cy="73025"/>
              <a:chOff x="1292" y="2205"/>
              <a:chExt cx="46" cy="46"/>
            </a:xfrm>
          </p:grpSpPr>
          <p:sp>
            <p:nvSpPr>
              <p:cNvPr id="149542" name="Line 14"/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49543" name="Line 15"/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49530" name="Group 16"/>
            <p:cNvGrpSpPr>
              <a:grpSpLocks/>
            </p:cNvGrpSpPr>
            <p:nvPr/>
          </p:nvGrpSpPr>
          <p:grpSpPr bwMode="auto">
            <a:xfrm>
              <a:off x="3238500" y="3571875"/>
              <a:ext cx="73025" cy="73025"/>
              <a:chOff x="1292" y="2205"/>
              <a:chExt cx="46" cy="46"/>
            </a:xfrm>
          </p:grpSpPr>
          <p:sp>
            <p:nvSpPr>
              <p:cNvPr id="149540" name="Line 17"/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49541" name="Line 18"/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49531" name="Group 19"/>
            <p:cNvGrpSpPr>
              <a:grpSpLocks/>
            </p:cNvGrpSpPr>
            <p:nvPr/>
          </p:nvGrpSpPr>
          <p:grpSpPr bwMode="auto">
            <a:xfrm>
              <a:off x="2986088" y="3933825"/>
              <a:ext cx="73025" cy="73025"/>
              <a:chOff x="1292" y="2205"/>
              <a:chExt cx="46" cy="46"/>
            </a:xfrm>
          </p:grpSpPr>
          <p:sp>
            <p:nvSpPr>
              <p:cNvPr id="149538" name="Line 20"/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49539" name="Line 21"/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49532" name="Group 22"/>
            <p:cNvGrpSpPr>
              <a:grpSpLocks/>
            </p:cNvGrpSpPr>
            <p:nvPr/>
          </p:nvGrpSpPr>
          <p:grpSpPr bwMode="auto">
            <a:xfrm>
              <a:off x="3130550" y="2673350"/>
              <a:ext cx="73025" cy="73025"/>
              <a:chOff x="1292" y="2205"/>
              <a:chExt cx="46" cy="46"/>
            </a:xfrm>
          </p:grpSpPr>
          <p:sp>
            <p:nvSpPr>
              <p:cNvPr id="149536" name="Line 23"/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49537" name="Line 24"/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49533" name="Rectangle 91"/>
            <p:cNvSpPr>
              <a:spLocks noChangeArrowheads="1"/>
            </p:cNvSpPr>
            <p:nvPr/>
          </p:nvSpPr>
          <p:spPr bwMode="auto">
            <a:xfrm>
              <a:off x="2124075" y="2600325"/>
              <a:ext cx="423514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0" hangingPunct="0">
                <a:spcBef>
                  <a:spcPct val="0"/>
                </a:spcBef>
                <a:buFontTx/>
                <a:buNone/>
              </a:pPr>
              <a:r>
                <a:rPr lang="pl-PL" altLang="en-US" sz="180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r>
                <a:rPr lang="pl-PL" altLang="en-US" sz="1800" baseline="-2500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endParaRPr lang="en-US" altLang="en-US" sz="180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9534" name="Rectangle 92"/>
            <p:cNvSpPr>
              <a:spLocks noChangeArrowheads="1"/>
            </p:cNvSpPr>
            <p:nvPr/>
          </p:nvSpPr>
          <p:spPr bwMode="auto">
            <a:xfrm>
              <a:off x="2051050" y="3429000"/>
              <a:ext cx="423514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0" hangingPunct="0">
                <a:spcBef>
                  <a:spcPct val="0"/>
                </a:spcBef>
                <a:buFontTx/>
                <a:buNone/>
              </a:pPr>
              <a:r>
                <a:rPr lang="pl-PL" altLang="en-US" sz="180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r>
                <a:rPr lang="pl-PL" altLang="en-US" sz="1800" baseline="-2500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endParaRPr lang="en-US" altLang="en-US" sz="180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9535" name="Rectangle 93"/>
            <p:cNvSpPr>
              <a:spLocks noChangeArrowheads="1"/>
            </p:cNvSpPr>
            <p:nvPr/>
          </p:nvSpPr>
          <p:spPr bwMode="auto">
            <a:xfrm>
              <a:off x="3240088" y="3500438"/>
              <a:ext cx="423514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0" hangingPunct="0">
                <a:spcBef>
                  <a:spcPct val="0"/>
                </a:spcBef>
                <a:buFontTx/>
                <a:buNone/>
              </a:pPr>
              <a:r>
                <a:rPr lang="pl-PL" altLang="en-US" sz="180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r>
                <a:rPr lang="pl-PL" altLang="en-US" sz="1800" baseline="-2500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  <a:endParaRPr lang="en-US" altLang="en-US" sz="180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aphicFrame>
        <p:nvGraphicFramePr>
          <p:cNvPr id="99" name="Object 5"/>
          <p:cNvGraphicFramePr>
            <a:graphicFrameLocks noChangeAspect="1"/>
          </p:cNvGraphicFramePr>
          <p:nvPr/>
        </p:nvGraphicFramePr>
        <p:xfrm>
          <a:off x="2738438" y="5508625"/>
          <a:ext cx="1449387" cy="36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2" name="Equation" r:id="rId11" imgW="863225" imgH="215806" progId="Equation.3">
                  <p:embed/>
                </p:oleObj>
              </mc:Choice>
              <mc:Fallback>
                <p:oleObj name="Equation" r:id="rId11" imgW="863225" imgH="215806" progId="Equation.3">
                  <p:embed/>
                  <p:pic>
                    <p:nvPicPr>
                      <p:cNvPr id="99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38438" y="5508625"/>
                        <a:ext cx="1449387" cy="361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0" name="Line 96"/>
          <p:cNvSpPr>
            <a:spLocks noChangeShapeType="1"/>
          </p:cNvSpPr>
          <p:nvPr/>
        </p:nvSpPr>
        <p:spPr bwMode="auto">
          <a:xfrm>
            <a:off x="1504950" y="2954338"/>
            <a:ext cx="3395663" cy="511175"/>
          </a:xfrm>
          <a:prstGeom prst="line">
            <a:avLst/>
          </a:prstGeom>
          <a:noFill/>
          <a:ln w="19050" cap="sq">
            <a:solidFill>
              <a:srgbClr val="FFFF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hangingPunct="0"/>
            <a:endParaRPr lang="en-US" sz="280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Line 46"/>
          <p:cNvSpPr>
            <a:spLocks noChangeShapeType="1"/>
          </p:cNvSpPr>
          <p:nvPr/>
        </p:nvSpPr>
        <p:spPr bwMode="auto">
          <a:xfrm>
            <a:off x="1284288" y="3205163"/>
            <a:ext cx="36512" cy="1260475"/>
          </a:xfrm>
          <a:prstGeom prst="line">
            <a:avLst/>
          </a:prstGeom>
          <a:noFill/>
          <a:ln w="25400" cap="sq">
            <a:solidFill>
              <a:srgbClr val="FFFF00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hangingPunct="0"/>
            <a:endParaRPr lang="en-US" sz="280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3" name="Line 46"/>
          <p:cNvSpPr>
            <a:spLocks noChangeShapeType="1"/>
          </p:cNvSpPr>
          <p:nvPr/>
        </p:nvSpPr>
        <p:spPr bwMode="auto">
          <a:xfrm>
            <a:off x="5265738" y="3684588"/>
            <a:ext cx="182562" cy="895350"/>
          </a:xfrm>
          <a:prstGeom prst="line">
            <a:avLst/>
          </a:prstGeom>
          <a:noFill/>
          <a:ln w="25400" cap="sq">
            <a:solidFill>
              <a:srgbClr val="FFFF00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hangingPunct="0"/>
            <a:endParaRPr lang="en-US" sz="280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7" name="Text Box 26"/>
          <p:cNvSpPr txBox="1">
            <a:spLocks noChangeArrowheads="1"/>
          </p:cNvSpPr>
          <p:nvPr/>
        </p:nvSpPr>
        <p:spPr bwMode="auto">
          <a:xfrm>
            <a:off x="6288088" y="1019175"/>
            <a:ext cx="3505200" cy="1063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0" hangingPunct="0">
              <a:spcBef>
                <a:spcPct val="50000"/>
              </a:spcBef>
              <a:buFontTx/>
              <a:buNone/>
            </a:pPr>
            <a:r>
              <a:rPr lang="en-US" altLang="en-US" sz="21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Find a set of   </a:t>
            </a:r>
            <a:br>
              <a:rPr lang="en-US" altLang="en-US" sz="21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en-US" sz="21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distinctive key-</a:t>
            </a:r>
            <a:br>
              <a:rPr lang="en-US" altLang="en-US" sz="21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en-US" sz="21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points </a:t>
            </a:r>
            <a:endParaRPr lang="en-US" altLang="en-US" sz="1800" b="1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9" name="Text Box 26"/>
          <p:cNvSpPr txBox="1">
            <a:spLocks noChangeArrowheads="1"/>
          </p:cNvSpPr>
          <p:nvPr/>
        </p:nvSpPr>
        <p:spPr bwMode="auto">
          <a:xfrm>
            <a:off x="6288088" y="2609850"/>
            <a:ext cx="3111500" cy="1063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0" hangingPunct="0">
              <a:spcBef>
                <a:spcPct val="50000"/>
              </a:spcBef>
              <a:buFontTx/>
              <a:buNone/>
            </a:pPr>
            <a:r>
              <a:rPr lang="en-US" altLang="en-US" sz="21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Define a region </a:t>
            </a:r>
            <a:br>
              <a:rPr lang="en-US" altLang="en-US" sz="21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en-US" sz="21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around each </a:t>
            </a:r>
            <a:br>
              <a:rPr lang="en-US" altLang="en-US" sz="21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en-US" sz="21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keypoint   </a:t>
            </a:r>
            <a:endParaRPr lang="en-US" altLang="en-US" sz="1800" b="1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0" name="Text Box 26"/>
          <p:cNvSpPr txBox="1">
            <a:spLocks noChangeArrowheads="1"/>
          </p:cNvSpPr>
          <p:nvPr/>
        </p:nvSpPr>
        <p:spPr bwMode="auto">
          <a:xfrm>
            <a:off x="6288088" y="4200525"/>
            <a:ext cx="3001962" cy="1063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0" hangingPunct="0">
              <a:spcBef>
                <a:spcPct val="50000"/>
              </a:spcBef>
              <a:buFontTx/>
              <a:buNone/>
            </a:pPr>
            <a:r>
              <a:rPr lang="en-US" altLang="en-US" sz="21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 Compute a local </a:t>
            </a:r>
            <a:br>
              <a:rPr lang="en-US" altLang="en-US" sz="21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en-US" sz="21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descriptor from the </a:t>
            </a:r>
            <a:br>
              <a:rPr lang="en-US" altLang="en-US" sz="21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en-US" sz="21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normalized region</a:t>
            </a:r>
            <a:endParaRPr lang="en-US" altLang="en-US" sz="1800" b="1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1" name="Text Box 26"/>
          <p:cNvSpPr txBox="1">
            <a:spLocks noChangeArrowheads="1"/>
          </p:cNvSpPr>
          <p:nvPr/>
        </p:nvSpPr>
        <p:spPr bwMode="auto">
          <a:xfrm>
            <a:off x="6288088" y="5791200"/>
            <a:ext cx="3001962" cy="741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0" hangingPunct="0">
              <a:spcBef>
                <a:spcPct val="50000"/>
              </a:spcBef>
              <a:buFontTx/>
              <a:buNone/>
            </a:pPr>
            <a:r>
              <a:rPr lang="en-US" altLang="en-US" sz="21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4. Match local </a:t>
            </a:r>
            <a:br>
              <a:rPr lang="en-US" altLang="en-US" sz="21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en-US" sz="21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descriptors</a:t>
            </a:r>
            <a:endParaRPr lang="en-US" altLang="en-US" sz="1800" b="1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5629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3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" grpId="0" animBg="1"/>
      <p:bldP spid="46" grpId="0" animBg="1"/>
      <p:bldP spid="10" grpId="0" animBg="1"/>
      <p:bldP spid="100" grpId="0" animBg="1"/>
      <p:bldP spid="50" grpId="0" animBg="1"/>
      <p:bldP spid="11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Goals for Keypoints</a:t>
            </a:r>
          </a:p>
        </p:txBody>
      </p:sp>
      <p:sp>
        <p:nvSpPr>
          <p:cNvPr id="15053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/>
          </a:p>
          <a:p>
            <a:endParaRPr lang="en-US" altLang="en-US"/>
          </a:p>
          <a:p>
            <a:endParaRPr lang="en-US" altLang="en-US"/>
          </a:p>
          <a:p>
            <a:endParaRPr lang="en-US" altLang="en-US"/>
          </a:p>
          <a:p>
            <a:endParaRPr lang="en-US" altLang="en-US"/>
          </a:p>
          <a:p>
            <a:endParaRPr lang="en-US" altLang="en-US"/>
          </a:p>
          <a:p>
            <a:pPr>
              <a:buFont typeface="Arial" panose="020B0604020202020204" pitchFamily="34" charset="0"/>
              <a:buNone/>
            </a:pPr>
            <a:endParaRPr lang="en-US" altLang="en-US"/>
          </a:p>
          <a:p>
            <a:pPr>
              <a:buFont typeface="Arial" panose="020B0604020202020204" pitchFamily="34" charset="0"/>
              <a:buNone/>
            </a:pPr>
            <a:r>
              <a:rPr lang="en-US" altLang="en-US"/>
              <a:t>Detect points that are </a:t>
            </a:r>
            <a:r>
              <a:rPr lang="en-US" altLang="en-US" i="1"/>
              <a:t>repeatable</a:t>
            </a:r>
            <a:r>
              <a:rPr lang="en-US" altLang="en-US"/>
              <a:t> and </a:t>
            </a:r>
            <a:r>
              <a:rPr lang="en-US" altLang="en-US" i="1"/>
              <a:t>distinctive</a:t>
            </a:r>
          </a:p>
        </p:txBody>
      </p:sp>
      <p:pic>
        <p:nvPicPr>
          <p:cNvPr id="18436" name="Picture 25" descr="obj14__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1019039">
            <a:off x="4352925" y="1687513"/>
            <a:ext cx="2376488" cy="2508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0533" name="Picture 5" descr="obj14__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981200"/>
            <a:ext cx="2141538" cy="202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08672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000"/>
              <a:t>Invariant Local Features</a:t>
            </a:r>
          </a:p>
        </p:txBody>
      </p:sp>
      <p:sp>
        <p:nvSpPr>
          <p:cNvPr id="15155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33400" y="1143000"/>
            <a:ext cx="8001000" cy="1676400"/>
          </a:xfrm>
        </p:spPr>
        <p:txBody>
          <a:bodyPr/>
          <a:lstStyle/>
          <a:p>
            <a:pPr marL="0" indent="0"/>
            <a:r>
              <a:rPr lang="en-US" altLang="en-US" sz="2000"/>
              <a:t>Image content is transformed into local feature coordinates that are invariant to translation, rotation, scale, and other imaging parameters</a:t>
            </a:r>
          </a:p>
        </p:txBody>
      </p:sp>
      <p:pic>
        <p:nvPicPr>
          <p:cNvPr id="151556" name="Picture 4" descr="sift-feat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85800" y="2362200"/>
            <a:ext cx="7559675" cy="3640138"/>
          </a:xfrm>
        </p:spPr>
      </p:pic>
      <p:sp>
        <p:nvSpPr>
          <p:cNvPr id="151557" name="Text Box 5"/>
          <p:cNvSpPr txBox="1">
            <a:spLocks noChangeArrowheads="1"/>
          </p:cNvSpPr>
          <p:nvPr/>
        </p:nvSpPr>
        <p:spPr bwMode="auto">
          <a:xfrm>
            <a:off x="3352800" y="6186488"/>
            <a:ext cx="2470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hangingPunct="0">
              <a:spcBef>
                <a:spcPct val="0"/>
              </a:spcBef>
            </a:pPr>
            <a:r>
              <a:rPr lang="en-US" altLang="en-US" sz="1800" b="1">
                <a:solidFill>
                  <a:srgbClr val="000000"/>
                </a:solidFill>
                <a:cs typeface="Arial" panose="020B0604020202020204" pitchFamily="34" charset="0"/>
              </a:rPr>
              <a:t>Features Descriptors</a:t>
            </a:r>
          </a:p>
        </p:txBody>
      </p:sp>
    </p:spTree>
    <p:extLst>
      <p:ext uri="{BB962C8B-B14F-4D97-AF65-F5344CB8AC3E}">
        <p14:creationId xmlns:p14="http://schemas.microsoft.com/office/powerpoint/2010/main" val="1005095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Why extract features?</a:t>
            </a:r>
          </a:p>
        </p:txBody>
      </p:sp>
      <p:sp>
        <p:nvSpPr>
          <p:cNvPr id="152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Char char="•"/>
            </a:pPr>
            <a:r>
              <a:rPr lang="en-US" altLang="en-US"/>
              <a:t>Motivation: panorama stitching</a:t>
            </a:r>
          </a:p>
          <a:p>
            <a:pPr lvl="1"/>
            <a:r>
              <a:rPr lang="en-US" altLang="en-US"/>
              <a:t>We have two images – how do we combine them?</a:t>
            </a:r>
          </a:p>
        </p:txBody>
      </p:sp>
      <p:pic>
        <p:nvPicPr>
          <p:cNvPr id="152580" name="Picture 4" descr="image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133600"/>
            <a:ext cx="3676650" cy="2660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2581" name="Picture 5" descr="image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2133600"/>
            <a:ext cx="3676650" cy="2660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16744498"/>
      </p:ext>
    </p:extLst>
  </p:cSld>
  <p:clrMapOvr>
    <a:masterClrMapping/>
  </p:clrMapOvr>
  <p:transition spd="slow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 altLang="en-US"/>
              <a:t>Local features: main components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4724400" cy="4525963"/>
          </a:xfrm>
        </p:spPr>
        <p:txBody>
          <a:bodyPr>
            <a:normAutofit lnSpcReduction="10000"/>
          </a:bodyPr>
          <a:lstStyle/>
          <a:p>
            <a:pPr marL="514350" indent="-514350" eaLnBrk="1" hangingPunct="1">
              <a:buFontTx/>
              <a:buAutoNum type="arabicParenR"/>
            </a:pPr>
            <a:r>
              <a:rPr lang="en-US" altLang="en-US" sz="2800"/>
              <a:t>Detection: </a:t>
            </a:r>
            <a:r>
              <a:rPr lang="en-US" altLang="en-US" sz="2400"/>
              <a:t>Identify the interest points</a:t>
            </a:r>
          </a:p>
          <a:p>
            <a:pPr marL="514350" indent="-514350" eaLnBrk="1" hangingPunct="1">
              <a:buFontTx/>
              <a:buAutoNum type="arabicParenR"/>
            </a:pPr>
            <a:endParaRPr lang="en-US" altLang="en-US" sz="1000"/>
          </a:p>
          <a:p>
            <a:pPr marL="514350" indent="-514350" eaLnBrk="1" hangingPunct="1">
              <a:buFontTx/>
              <a:buAutoNum type="arabicParenR"/>
            </a:pPr>
            <a:endParaRPr lang="en-US" altLang="en-US" sz="1000"/>
          </a:p>
          <a:p>
            <a:pPr marL="514350" indent="-514350" eaLnBrk="1" hangingPunct="1">
              <a:buFontTx/>
              <a:buAutoNum type="arabicParenR"/>
            </a:pPr>
            <a:endParaRPr lang="en-US" altLang="en-US" sz="1000"/>
          </a:p>
          <a:p>
            <a:pPr marL="514350" indent="-514350" eaLnBrk="1" hangingPunct="1">
              <a:buFontTx/>
              <a:buAutoNum type="arabicParenR"/>
            </a:pPr>
            <a:endParaRPr lang="en-US" altLang="en-US" sz="1000"/>
          </a:p>
          <a:p>
            <a:pPr marL="514350" indent="-514350" eaLnBrk="1" hangingPunct="1">
              <a:buFontTx/>
              <a:buAutoNum type="arabicParenR"/>
            </a:pPr>
            <a:r>
              <a:rPr lang="en-US" altLang="en-US" sz="2800"/>
              <a:t>Description</a:t>
            </a:r>
            <a:r>
              <a:rPr lang="en-US" altLang="en-US" sz="2400"/>
              <a:t>: Extract vector feature descriptor surrounding each interest point.</a:t>
            </a:r>
          </a:p>
          <a:p>
            <a:pPr marL="514350" indent="-514350" eaLnBrk="1" hangingPunct="1">
              <a:buFontTx/>
              <a:buAutoNum type="arabicParenR"/>
            </a:pPr>
            <a:endParaRPr lang="en-US" altLang="en-US" sz="1000"/>
          </a:p>
          <a:p>
            <a:pPr marL="514350" indent="-514350" eaLnBrk="1" hangingPunct="1">
              <a:buFontTx/>
              <a:buAutoNum type="arabicParenR"/>
            </a:pPr>
            <a:endParaRPr lang="en-US" altLang="en-US" sz="1000"/>
          </a:p>
          <a:p>
            <a:pPr marL="514350" indent="-514350" eaLnBrk="1" hangingPunct="1">
              <a:buFontTx/>
              <a:buAutoNum type="arabicParenR"/>
            </a:pPr>
            <a:endParaRPr lang="en-US" altLang="en-US" sz="1000"/>
          </a:p>
          <a:p>
            <a:pPr marL="514350" indent="-514350" eaLnBrk="1" hangingPunct="1">
              <a:buFontTx/>
              <a:buAutoNum type="arabicParenR"/>
            </a:pPr>
            <a:endParaRPr lang="en-US" altLang="en-US" sz="1000"/>
          </a:p>
          <a:p>
            <a:pPr marL="514350" indent="-514350" eaLnBrk="1" hangingPunct="1">
              <a:buFontTx/>
              <a:buAutoNum type="arabicParenR"/>
            </a:pPr>
            <a:r>
              <a:rPr lang="en-US" altLang="en-US" sz="2800"/>
              <a:t>Matching: </a:t>
            </a:r>
            <a:r>
              <a:rPr lang="en-US" altLang="en-US" sz="2400"/>
              <a:t>Determine correspondence between descriptors in two views</a:t>
            </a:r>
          </a:p>
        </p:txBody>
      </p:sp>
      <p:pic>
        <p:nvPicPr>
          <p:cNvPr id="154628" name="Picture 4" descr="SIFT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1066800"/>
            <a:ext cx="2438400" cy="176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4" descr="SIFT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2971800"/>
            <a:ext cx="2438400" cy="176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20"/>
          <p:cNvGrpSpPr>
            <a:grpSpLocks noChangeAspect="1"/>
          </p:cNvGrpSpPr>
          <p:nvPr/>
        </p:nvGrpSpPr>
        <p:grpSpPr bwMode="auto">
          <a:xfrm>
            <a:off x="4876800" y="2982913"/>
            <a:ext cx="2306638" cy="1131887"/>
            <a:chOff x="4191000" y="4216493"/>
            <a:chExt cx="2667000" cy="1308192"/>
          </a:xfrm>
        </p:grpSpPr>
        <p:sp>
          <p:nvSpPr>
            <p:cNvPr id="8" name="Rectangle 7"/>
            <p:cNvSpPr/>
            <p:nvPr/>
          </p:nvSpPr>
          <p:spPr bwMode="auto">
            <a:xfrm rot="20018806">
              <a:off x="6065059" y="5082505"/>
              <a:ext cx="411155" cy="442180"/>
            </a:xfrm>
            <a:prstGeom prst="rect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0" hangingPunct="0">
                <a:defRPr/>
              </a:pPr>
              <a:endParaRPr lang="en-US">
                <a:solidFill>
                  <a:srgbClr val="000000"/>
                </a:solidFill>
                <a:latin typeface="Arial"/>
                <a:cs typeface="Arial" panose="020B0604020202020204" pitchFamily="34" charset="0"/>
              </a:endParaRPr>
            </a:p>
          </p:txBody>
        </p:sp>
        <p:graphicFrame>
          <p:nvGraphicFramePr>
            <p:cNvPr id="154645" name="Object 2"/>
            <p:cNvGraphicFramePr>
              <a:graphicFrameLocks noChangeAspect="1"/>
            </p:cNvGraphicFramePr>
            <p:nvPr/>
          </p:nvGraphicFramePr>
          <p:xfrm>
            <a:off x="4191000" y="4216493"/>
            <a:ext cx="2667000" cy="6032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61" name="Equation" r:id="rId5" imgW="1066800" imgH="241300" progId="Equation.3">
                    <p:embed/>
                  </p:oleObj>
                </mc:Choice>
                <mc:Fallback>
                  <p:oleObj name="Equation" r:id="rId5" imgW="1066800" imgH="241300" progId="Equation.3">
                    <p:embed/>
                    <p:pic>
                      <p:nvPicPr>
                        <p:cNvPr id="154645" name="Object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91000" y="4216493"/>
                          <a:ext cx="2667000" cy="6032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154646" name="Shape 17"/>
            <p:cNvCxnSpPr>
              <a:cxnSpLocks noChangeShapeType="1"/>
              <a:stCxn id="8" idx="1"/>
            </p:cNvCxnSpPr>
            <p:nvPr/>
          </p:nvCxnSpPr>
          <p:spPr bwMode="auto">
            <a:xfrm rot="10800000">
              <a:off x="5410201" y="4648201"/>
              <a:ext cx="675407" cy="746517"/>
            </a:xfrm>
            <a:prstGeom prst="curvedConnector2">
              <a:avLst/>
            </a:prstGeom>
            <a:noFill/>
            <a:ln w="9525" algn="ctr">
              <a:solidFill>
                <a:srgbClr val="FF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4" name="Group 21"/>
          <p:cNvGrpSpPr>
            <a:grpSpLocks/>
          </p:cNvGrpSpPr>
          <p:nvPr/>
        </p:nvGrpSpPr>
        <p:grpSpPr bwMode="auto">
          <a:xfrm>
            <a:off x="6718300" y="3352800"/>
            <a:ext cx="2425700" cy="1984375"/>
            <a:chOff x="7042516" y="4800600"/>
            <a:chExt cx="2794000" cy="2232025"/>
          </a:xfrm>
        </p:grpSpPr>
        <p:grpSp>
          <p:nvGrpSpPr>
            <p:cNvPr id="154640" name="Group 11"/>
            <p:cNvGrpSpPr>
              <a:grpSpLocks/>
            </p:cNvGrpSpPr>
            <p:nvPr/>
          </p:nvGrpSpPr>
          <p:grpSpPr bwMode="auto">
            <a:xfrm>
              <a:off x="7042516" y="4800600"/>
              <a:ext cx="2794000" cy="2232025"/>
              <a:chOff x="7042516" y="4800600"/>
              <a:chExt cx="2794000" cy="2232025"/>
            </a:xfrm>
          </p:grpSpPr>
          <p:sp>
            <p:nvSpPr>
              <p:cNvPr id="10" name="Rectangle 9"/>
              <p:cNvSpPr/>
              <p:nvPr/>
            </p:nvSpPr>
            <p:spPr bwMode="auto">
              <a:xfrm>
                <a:off x="7470393" y="4800600"/>
                <a:ext cx="530275" cy="533901"/>
              </a:xfrm>
              <a:prstGeom prst="rect">
                <a:avLst/>
              </a:prstGeom>
              <a:noFill/>
              <a:ln w="952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0" hangingPunct="0">
                  <a:defRPr/>
                </a:pPr>
                <a:endParaRPr lang="en-US">
                  <a:solidFill>
                    <a:srgbClr val="000000"/>
                  </a:solidFill>
                  <a:latin typeface="Arial"/>
                  <a:cs typeface="Arial" panose="020B0604020202020204" pitchFamily="34" charset="0"/>
                </a:endParaRPr>
              </a:p>
            </p:txBody>
          </p:sp>
          <p:graphicFrame>
            <p:nvGraphicFramePr>
              <p:cNvPr id="154643" name="Object 3"/>
              <p:cNvGraphicFramePr>
                <a:graphicFrameLocks noChangeAspect="1"/>
              </p:cNvGraphicFramePr>
              <p:nvPr/>
            </p:nvGraphicFramePr>
            <p:xfrm>
              <a:off x="7042516" y="6429375"/>
              <a:ext cx="2794000" cy="60325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062" name="Equation" r:id="rId7" imgW="1117600" imgH="241300" progId="Equation.3">
                      <p:embed/>
                    </p:oleObj>
                  </mc:Choice>
                  <mc:Fallback>
                    <p:oleObj name="Equation" r:id="rId7" imgW="1117600" imgH="241300" progId="Equation.3">
                      <p:embed/>
                      <p:pic>
                        <p:nvPicPr>
                          <p:cNvPr id="154643" name="Object 3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7042516" y="6429375"/>
                            <a:ext cx="2794000" cy="60325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cxnSp>
          <p:nvCxnSpPr>
            <p:cNvPr id="154641" name="Curved Connector 19"/>
            <p:cNvCxnSpPr>
              <a:cxnSpLocks noChangeShapeType="1"/>
            </p:cNvCxnSpPr>
            <p:nvPr/>
          </p:nvCxnSpPr>
          <p:spPr bwMode="auto">
            <a:xfrm rot="5400000">
              <a:off x="6866069" y="5846896"/>
              <a:ext cx="1266829" cy="241036"/>
            </a:xfrm>
            <a:prstGeom prst="curvedConnector3">
              <a:avLst>
                <a:gd name="adj1" fmla="val 50000"/>
              </a:avLst>
            </a:prstGeom>
            <a:noFill/>
            <a:ln w="9525" algn="ctr">
              <a:solidFill>
                <a:srgbClr val="FF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6" name="Group 34"/>
          <p:cNvGrpSpPr>
            <a:grpSpLocks/>
          </p:cNvGrpSpPr>
          <p:nvPr/>
        </p:nvGrpSpPr>
        <p:grpSpPr bwMode="auto">
          <a:xfrm>
            <a:off x="4800600" y="5391150"/>
            <a:ext cx="4343400" cy="1162050"/>
            <a:chOff x="4800600" y="5391912"/>
            <a:chExt cx="4343400" cy="1161288"/>
          </a:xfrm>
        </p:grpSpPr>
        <p:pic>
          <p:nvPicPr>
            <p:cNvPr id="154634" name="Picture 5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0600" y="5391912"/>
              <a:ext cx="2121408" cy="1161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4635" name="Picture 6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1052" y="5395686"/>
              <a:ext cx="2132948" cy="11575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54636" name="Straight Arrow Connector 27"/>
            <p:cNvCxnSpPr>
              <a:cxnSpLocks noChangeShapeType="1"/>
            </p:cNvCxnSpPr>
            <p:nvPr/>
          </p:nvCxnSpPr>
          <p:spPr bwMode="auto">
            <a:xfrm flipV="1">
              <a:off x="5562600" y="5562600"/>
              <a:ext cx="1981200" cy="228600"/>
            </a:xfrm>
            <a:prstGeom prst="straightConnector1">
              <a:avLst/>
            </a:prstGeom>
            <a:noFill/>
            <a:ln w="28575" algn="ctr">
              <a:solidFill>
                <a:schemeClr val="tx2"/>
              </a:solidFill>
              <a:round/>
              <a:headEnd type="arrow" w="med" len="med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4637" name="Straight Arrow Connector 28"/>
            <p:cNvCxnSpPr>
              <a:cxnSpLocks noChangeShapeType="1"/>
            </p:cNvCxnSpPr>
            <p:nvPr/>
          </p:nvCxnSpPr>
          <p:spPr bwMode="auto">
            <a:xfrm>
              <a:off x="6629400" y="5943600"/>
              <a:ext cx="2133600" cy="1588"/>
            </a:xfrm>
            <a:prstGeom prst="straightConnector1">
              <a:avLst/>
            </a:prstGeom>
            <a:noFill/>
            <a:ln w="28575" algn="ctr">
              <a:solidFill>
                <a:schemeClr val="tx2"/>
              </a:solidFill>
              <a:round/>
              <a:headEnd type="arrow" w="med" len="med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4638" name="Straight Arrow Connector 31"/>
            <p:cNvCxnSpPr>
              <a:cxnSpLocks noChangeShapeType="1"/>
            </p:cNvCxnSpPr>
            <p:nvPr/>
          </p:nvCxnSpPr>
          <p:spPr bwMode="auto">
            <a:xfrm>
              <a:off x="5410200" y="6248400"/>
              <a:ext cx="2133600" cy="1588"/>
            </a:xfrm>
            <a:prstGeom prst="straightConnector1">
              <a:avLst/>
            </a:prstGeom>
            <a:noFill/>
            <a:ln w="28575" algn="ctr">
              <a:solidFill>
                <a:schemeClr val="tx2"/>
              </a:solidFill>
              <a:round/>
              <a:headEnd type="arrow" w="med" len="med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4639" name="Straight Arrow Connector 32"/>
            <p:cNvCxnSpPr>
              <a:cxnSpLocks noChangeShapeType="1"/>
            </p:cNvCxnSpPr>
            <p:nvPr/>
          </p:nvCxnSpPr>
          <p:spPr bwMode="auto">
            <a:xfrm flipV="1">
              <a:off x="5334000" y="5791200"/>
              <a:ext cx="2133600" cy="228600"/>
            </a:xfrm>
            <a:prstGeom prst="straightConnector1">
              <a:avLst/>
            </a:prstGeom>
            <a:noFill/>
            <a:ln w="28575" algn="ctr">
              <a:solidFill>
                <a:schemeClr val="tx2"/>
              </a:solidFill>
              <a:round/>
              <a:headEnd type="arrow" w="med" len="med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23" name="TextBox 22"/>
          <p:cNvSpPr txBox="1"/>
          <p:nvPr/>
        </p:nvSpPr>
        <p:spPr>
          <a:xfrm>
            <a:off x="-76200" y="6626225"/>
            <a:ext cx="2209800" cy="3079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>
                <a:solidFill>
                  <a:srgbClr val="000000"/>
                </a:solidFill>
                <a:latin typeface="Arial"/>
                <a:cs typeface="Arial" panose="020B0604020202020204" pitchFamily="34" charset="0"/>
              </a:rPr>
              <a:t>Kristen </a:t>
            </a:r>
            <a:r>
              <a:rPr lang="en-US" sz="1400" dirty="0" err="1">
                <a:solidFill>
                  <a:srgbClr val="000000"/>
                </a:solidFill>
                <a:latin typeface="Arial"/>
                <a:cs typeface="Arial" panose="020B0604020202020204" pitchFamily="34" charset="0"/>
              </a:rPr>
              <a:t>Grauman</a:t>
            </a:r>
            <a:endParaRPr lang="en-US" sz="1400" dirty="0">
              <a:solidFill>
                <a:srgbClr val="000000"/>
              </a:solidFill>
              <a:latin typeface="Arial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1300975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Characteristics of good features</a:t>
            </a:r>
          </a:p>
        </p:txBody>
      </p:sp>
      <p:sp>
        <p:nvSpPr>
          <p:cNvPr id="12206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3276600"/>
            <a:ext cx="8001000" cy="3581400"/>
          </a:xfrm>
        </p:spPr>
        <p:txBody>
          <a:bodyPr/>
          <a:lstStyle/>
          <a:p>
            <a:pPr>
              <a:lnSpc>
                <a:spcPct val="90000"/>
              </a:lnSpc>
              <a:buFontTx/>
              <a:buChar char="•"/>
            </a:pPr>
            <a:r>
              <a:rPr lang="en-US" altLang="en-US" sz="2400"/>
              <a:t>Repeatability</a:t>
            </a:r>
          </a:p>
          <a:p>
            <a:pPr lvl="1">
              <a:lnSpc>
                <a:spcPct val="90000"/>
              </a:lnSpc>
            </a:pPr>
            <a:r>
              <a:rPr lang="en-US" altLang="en-US" sz="1800"/>
              <a:t>The same feature can be found in several images despite geometric and photometric transformations </a:t>
            </a:r>
          </a:p>
          <a:p>
            <a:pPr>
              <a:lnSpc>
                <a:spcPct val="90000"/>
              </a:lnSpc>
              <a:buFontTx/>
              <a:buChar char="•"/>
            </a:pPr>
            <a:r>
              <a:rPr lang="en-US" altLang="en-US" sz="2400"/>
              <a:t>Saliency</a:t>
            </a:r>
          </a:p>
          <a:p>
            <a:pPr lvl="1">
              <a:lnSpc>
                <a:spcPct val="90000"/>
              </a:lnSpc>
            </a:pPr>
            <a:r>
              <a:rPr lang="en-US" altLang="en-US" sz="1800"/>
              <a:t>Each feature is distinctive</a:t>
            </a:r>
          </a:p>
          <a:p>
            <a:pPr>
              <a:lnSpc>
                <a:spcPct val="90000"/>
              </a:lnSpc>
              <a:buFontTx/>
              <a:buChar char="•"/>
            </a:pPr>
            <a:r>
              <a:rPr lang="en-US" altLang="en-US" sz="2400"/>
              <a:t>Compactness and efficiency</a:t>
            </a:r>
          </a:p>
          <a:p>
            <a:pPr lvl="1">
              <a:lnSpc>
                <a:spcPct val="90000"/>
              </a:lnSpc>
            </a:pPr>
            <a:r>
              <a:rPr lang="en-US" altLang="en-US" sz="1800"/>
              <a:t>Many fewer features than image pixels</a:t>
            </a:r>
          </a:p>
          <a:p>
            <a:pPr>
              <a:lnSpc>
                <a:spcPct val="90000"/>
              </a:lnSpc>
              <a:buFontTx/>
              <a:buChar char="•"/>
            </a:pPr>
            <a:r>
              <a:rPr lang="en-US" altLang="en-US" sz="2400"/>
              <a:t>Locality</a:t>
            </a:r>
          </a:p>
          <a:p>
            <a:pPr lvl="1">
              <a:lnSpc>
                <a:spcPct val="90000"/>
              </a:lnSpc>
            </a:pPr>
            <a:r>
              <a:rPr lang="en-US" altLang="en-US" sz="1800"/>
              <a:t>A feature occupies a relatively small area of the image; robust to clutter and occlusion</a:t>
            </a:r>
          </a:p>
        </p:txBody>
      </p:sp>
      <p:grpSp>
        <p:nvGrpSpPr>
          <p:cNvPr id="156676" name="Group 11"/>
          <p:cNvGrpSpPr>
            <a:grpSpLocks/>
          </p:cNvGrpSpPr>
          <p:nvPr/>
        </p:nvGrpSpPr>
        <p:grpSpPr bwMode="auto">
          <a:xfrm>
            <a:off x="1600200" y="990600"/>
            <a:ext cx="5791200" cy="2133600"/>
            <a:chOff x="528" y="624"/>
            <a:chExt cx="4715" cy="1678"/>
          </a:xfrm>
        </p:grpSpPr>
        <p:pic>
          <p:nvPicPr>
            <p:cNvPr id="156677" name="Picture 9" descr="SIFT2"/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8" y="624"/>
              <a:ext cx="2315" cy="16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6678" name="Picture 10" descr="SIFT1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8" y="624"/>
              <a:ext cx="2315" cy="16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232339164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06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06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06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06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06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06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06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06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0611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Rectangle 5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52400"/>
            <a:ext cx="9144000" cy="1143000"/>
          </a:xfrm>
        </p:spPr>
        <p:txBody>
          <a:bodyPr/>
          <a:lstStyle/>
          <a:p>
            <a:pPr eaLnBrk="1" hangingPunct="1"/>
            <a:r>
              <a:rPr lang="en-US" altLang="en-US" sz="4000"/>
              <a:t>Goal: interest operator repeatability</a:t>
            </a:r>
          </a:p>
        </p:txBody>
      </p:sp>
      <p:sp>
        <p:nvSpPr>
          <p:cNvPr id="576518" name="Rectangle 6"/>
          <p:cNvSpPr>
            <a:spLocks noChangeArrowheads="1"/>
          </p:cNvSpPr>
          <p:nvPr/>
        </p:nvSpPr>
        <p:spPr bwMode="auto">
          <a:xfrm>
            <a:off x="838200" y="1371600"/>
            <a:ext cx="7620000" cy="494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33363" indent="-233363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hangingPunct="0">
              <a:spcBef>
                <a:spcPct val="50000"/>
              </a:spcBef>
            </a:pPr>
            <a:r>
              <a:rPr lang="en-US" altLang="en-US" sz="2800">
                <a:solidFill>
                  <a:srgbClr val="000000"/>
                </a:solidFill>
                <a:cs typeface="Times New Roman" panose="02020603050405020304" pitchFamily="18" charset="0"/>
              </a:rPr>
              <a:t>We want to detect (at least some of) the same points in both images.</a:t>
            </a:r>
          </a:p>
          <a:p>
            <a:pPr eaLnBrk="0" hangingPunct="0">
              <a:spcBef>
                <a:spcPct val="50000"/>
              </a:spcBef>
            </a:pPr>
            <a:endParaRPr lang="en-US" altLang="en-US" sz="280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pPr eaLnBrk="0" hangingPunct="0">
              <a:spcBef>
                <a:spcPct val="50000"/>
              </a:spcBef>
            </a:pPr>
            <a:endParaRPr lang="en-US" altLang="en-US" sz="280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pPr eaLnBrk="0" hangingPunct="0">
              <a:spcBef>
                <a:spcPct val="50000"/>
              </a:spcBef>
            </a:pPr>
            <a:endParaRPr lang="en-US" altLang="en-US" sz="280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pPr eaLnBrk="0" hangingPunct="0">
              <a:spcBef>
                <a:spcPct val="50000"/>
              </a:spcBef>
              <a:buFontTx/>
              <a:buNone/>
            </a:pPr>
            <a:endParaRPr lang="en-US" altLang="en-US" sz="280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pPr eaLnBrk="0" hangingPunct="0">
              <a:spcBef>
                <a:spcPct val="50000"/>
              </a:spcBef>
              <a:buFontTx/>
              <a:buNone/>
            </a:pPr>
            <a:endParaRPr lang="en-US" altLang="en-US" sz="140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pPr eaLnBrk="0" hangingPunct="0">
              <a:spcBef>
                <a:spcPct val="50000"/>
              </a:spcBef>
            </a:pPr>
            <a:r>
              <a:rPr lang="en-US" altLang="en-US" sz="2800">
                <a:solidFill>
                  <a:srgbClr val="000000"/>
                </a:solidFill>
                <a:cs typeface="Times New Roman" panose="02020603050405020304" pitchFamily="18" charset="0"/>
              </a:rPr>
              <a:t>Yet we have to be able to run the detection procedure </a:t>
            </a:r>
            <a:r>
              <a:rPr lang="en-US" altLang="en-US" sz="2800" i="1">
                <a:solidFill>
                  <a:srgbClr val="000000"/>
                </a:solidFill>
                <a:cs typeface="Times New Roman" panose="02020603050405020304" pitchFamily="18" charset="0"/>
              </a:rPr>
              <a:t>independently</a:t>
            </a:r>
            <a:r>
              <a:rPr lang="en-US" altLang="en-US" sz="2800">
                <a:solidFill>
                  <a:srgbClr val="000000"/>
                </a:solidFill>
                <a:cs typeface="Times New Roman" panose="02020603050405020304" pitchFamily="18" charset="0"/>
              </a:rPr>
              <a:t> per image.</a:t>
            </a:r>
          </a:p>
        </p:txBody>
      </p:sp>
      <p:grpSp>
        <p:nvGrpSpPr>
          <p:cNvPr id="2" name="Group 21"/>
          <p:cNvGrpSpPr>
            <a:grpSpLocks/>
          </p:cNvGrpSpPr>
          <p:nvPr/>
        </p:nvGrpSpPr>
        <p:grpSpPr bwMode="auto">
          <a:xfrm>
            <a:off x="838200" y="2514600"/>
            <a:ext cx="7488238" cy="2671763"/>
            <a:chOff x="838200" y="3429000"/>
            <a:chExt cx="7487497" cy="2671465"/>
          </a:xfrm>
        </p:grpSpPr>
        <p:grpSp>
          <p:nvGrpSpPr>
            <p:cNvPr id="158726" name="Group 20"/>
            <p:cNvGrpSpPr>
              <a:grpSpLocks noChangeAspect="1"/>
            </p:cNvGrpSpPr>
            <p:nvPr/>
          </p:nvGrpSpPr>
          <p:grpSpPr bwMode="auto">
            <a:xfrm>
              <a:off x="838200" y="3429000"/>
              <a:ext cx="3657600" cy="2133600"/>
              <a:chOff x="838200" y="3429000"/>
              <a:chExt cx="3265714" cy="1905000"/>
            </a:xfrm>
          </p:grpSpPr>
          <p:pic>
            <p:nvPicPr>
              <p:cNvPr id="158734" name="Picture 5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38200" y="3429000"/>
                <a:ext cx="3265714" cy="1905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0" name="Oval 7"/>
              <p:cNvSpPr>
                <a:spLocks noChangeArrowheads="1"/>
              </p:cNvSpPr>
              <p:nvPr/>
            </p:nvSpPr>
            <p:spPr bwMode="auto">
              <a:xfrm>
                <a:off x="1998945" y="4010074"/>
                <a:ext cx="145978" cy="1445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>
                  <a:defRPr/>
                </a:pPr>
                <a:endParaRPr lang="en-US">
                  <a:solidFill>
                    <a:srgbClr val="000000"/>
                  </a:solidFill>
                  <a:latin typeface="Arial"/>
                  <a:cs typeface="Arial" panose="020B0604020202020204" pitchFamily="34" charset="0"/>
                </a:endParaRPr>
              </a:p>
            </p:txBody>
          </p:sp>
          <p:sp>
            <p:nvSpPr>
              <p:cNvPr id="11" name="Oval 8"/>
              <p:cNvSpPr>
                <a:spLocks noChangeArrowheads="1"/>
              </p:cNvSpPr>
              <p:nvPr/>
            </p:nvSpPr>
            <p:spPr bwMode="auto">
              <a:xfrm>
                <a:off x="1563842" y="4589730"/>
                <a:ext cx="144562" cy="145977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>
                  <a:defRPr/>
                </a:pPr>
                <a:endParaRPr lang="en-US">
                  <a:solidFill>
                    <a:srgbClr val="000000"/>
                  </a:solidFill>
                  <a:latin typeface="Arial"/>
                  <a:cs typeface="Arial" panose="020B0604020202020204" pitchFamily="34" charset="0"/>
                </a:endParaRPr>
              </a:p>
            </p:txBody>
          </p:sp>
          <p:sp>
            <p:nvSpPr>
              <p:cNvPr id="12" name="Oval 9"/>
              <p:cNvSpPr>
                <a:spLocks noChangeArrowheads="1"/>
              </p:cNvSpPr>
              <p:nvPr/>
            </p:nvSpPr>
            <p:spPr bwMode="auto">
              <a:xfrm>
                <a:off x="2144923" y="4880267"/>
                <a:ext cx="144562" cy="1445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>
                  <a:defRPr/>
                </a:pPr>
                <a:endParaRPr lang="en-US">
                  <a:solidFill>
                    <a:srgbClr val="000000"/>
                  </a:solidFill>
                  <a:latin typeface="Arial"/>
                  <a:cs typeface="Arial" panose="020B0604020202020204" pitchFamily="34" charset="0"/>
                </a:endParaRPr>
              </a:p>
            </p:txBody>
          </p:sp>
          <p:sp>
            <p:nvSpPr>
              <p:cNvPr id="13" name="Oval 10"/>
              <p:cNvSpPr>
                <a:spLocks noChangeArrowheads="1"/>
              </p:cNvSpPr>
              <p:nvPr/>
            </p:nvSpPr>
            <p:spPr bwMode="auto">
              <a:xfrm>
                <a:off x="2724587" y="4445171"/>
                <a:ext cx="145978" cy="1445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>
                  <a:defRPr/>
                </a:pPr>
                <a:endParaRPr lang="en-US">
                  <a:solidFill>
                    <a:srgbClr val="000000"/>
                  </a:solidFill>
                  <a:latin typeface="Arial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58727" name="Group 18"/>
            <p:cNvGrpSpPr>
              <a:grpSpLocks noChangeAspect="1"/>
            </p:cNvGrpSpPr>
            <p:nvPr/>
          </p:nvGrpSpPr>
          <p:grpSpPr bwMode="auto">
            <a:xfrm>
              <a:off x="4648200" y="3490686"/>
              <a:ext cx="3677497" cy="1995714"/>
              <a:chOff x="5627914" y="3559629"/>
              <a:chExt cx="2975429" cy="1614714"/>
            </a:xfrm>
          </p:grpSpPr>
          <p:pic>
            <p:nvPicPr>
              <p:cNvPr id="158729" name="Picture 6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627914" y="3559629"/>
                <a:ext cx="2975429" cy="161471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4" name="Oval 11"/>
              <p:cNvSpPr>
                <a:spLocks noChangeArrowheads="1"/>
              </p:cNvSpPr>
              <p:nvPr/>
            </p:nvSpPr>
            <p:spPr bwMode="auto">
              <a:xfrm>
                <a:off x="8094758" y="4299557"/>
                <a:ext cx="145126" cy="145124"/>
              </a:xfrm>
              <a:prstGeom prst="ellipse">
                <a:avLst/>
              </a:prstGeom>
              <a:solidFill>
                <a:srgbClr val="FF33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>
                  <a:defRPr/>
                </a:pPr>
                <a:endParaRPr lang="en-US">
                  <a:solidFill>
                    <a:srgbClr val="000000"/>
                  </a:solidFill>
                  <a:latin typeface="Arial"/>
                  <a:cs typeface="Arial" panose="020B0604020202020204" pitchFamily="34" charset="0"/>
                </a:endParaRPr>
              </a:p>
            </p:txBody>
          </p:sp>
          <p:sp>
            <p:nvSpPr>
              <p:cNvPr id="15" name="Oval 12"/>
              <p:cNvSpPr>
                <a:spLocks noChangeArrowheads="1"/>
              </p:cNvSpPr>
              <p:nvPr/>
            </p:nvSpPr>
            <p:spPr bwMode="auto">
              <a:xfrm>
                <a:off x="7659379" y="4880055"/>
                <a:ext cx="145127" cy="145124"/>
              </a:xfrm>
              <a:prstGeom prst="ellipse">
                <a:avLst/>
              </a:prstGeom>
              <a:solidFill>
                <a:srgbClr val="FF33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>
                  <a:defRPr/>
                </a:pPr>
                <a:endParaRPr lang="en-US">
                  <a:solidFill>
                    <a:srgbClr val="000000"/>
                  </a:solidFill>
                  <a:latin typeface="Arial"/>
                  <a:cs typeface="Arial" panose="020B0604020202020204" pitchFamily="34" charset="0"/>
                </a:endParaRPr>
              </a:p>
            </p:txBody>
          </p:sp>
          <p:sp>
            <p:nvSpPr>
              <p:cNvPr id="16" name="Oval 13"/>
              <p:cNvSpPr>
                <a:spLocks noChangeArrowheads="1"/>
              </p:cNvSpPr>
              <p:nvPr/>
            </p:nvSpPr>
            <p:spPr bwMode="auto">
              <a:xfrm>
                <a:off x="6933747" y="4154432"/>
                <a:ext cx="145126" cy="145125"/>
              </a:xfrm>
              <a:prstGeom prst="ellipse">
                <a:avLst/>
              </a:prstGeom>
              <a:solidFill>
                <a:srgbClr val="FF33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>
                  <a:defRPr/>
                </a:pPr>
                <a:endParaRPr lang="en-US">
                  <a:solidFill>
                    <a:srgbClr val="000000"/>
                  </a:solidFill>
                  <a:latin typeface="Arial"/>
                  <a:cs typeface="Arial" panose="020B0604020202020204" pitchFamily="34" charset="0"/>
                </a:endParaRPr>
              </a:p>
            </p:txBody>
          </p:sp>
          <p:sp>
            <p:nvSpPr>
              <p:cNvPr id="17" name="Oval 14"/>
              <p:cNvSpPr>
                <a:spLocks noChangeArrowheads="1"/>
              </p:cNvSpPr>
              <p:nvPr/>
            </p:nvSpPr>
            <p:spPr bwMode="auto">
              <a:xfrm>
                <a:off x="5917862" y="4734930"/>
                <a:ext cx="145127" cy="145125"/>
              </a:xfrm>
              <a:prstGeom prst="ellipse">
                <a:avLst/>
              </a:prstGeom>
              <a:solidFill>
                <a:srgbClr val="FF33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>
                  <a:defRPr/>
                </a:pPr>
                <a:endParaRPr lang="en-US">
                  <a:solidFill>
                    <a:srgbClr val="000000"/>
                  </a:solidFill>
                  <a:latin typeface="Arial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58728" name="Text Box 15"/>
            <p:cNvSpPr txBox="1">
              <a:spLocks noChangeArrowheads="1"/>
            </p:cNvSpPr>
            <p:nvPr/>
          </p:nvSpPr>
          <p:spPr bwMode="auto">
            <a:xfrm>
              <a:off x="2362200" y="5638800"/>
              <a:ext cx="4530407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hangingPunct="0">
                <a:spcBef>
                  <a:spcPct val="0"/>
                </a:spcBef>
                <a:buFontTx/>
                <a:buNone/>
              </a:pPr>
              <a:r>
                <a:rPr lang="en-US" altLang="en-US" sz="2400">
                  <a:solidFill>
                    <a:srgbClr val="FF3300"/>
                  </a:solidFill>
                  <a:cs typeface="Times New Roman" panose="02020603050405020304" pitchFamily="18" charset="0"/>
                </a:rPr>
                <a:t>No chance to find true matches!</a:t>
              </a:r>
              <a:endParaRPr lang="ru-RU" altLang="en-US" sz="2400">
                <a:solidFill>
                  <a:srgbClr val="FF3300"/>
                </a:solidFill>
                <a:cs typeface="Times New Roman" panose="02020603050405020304" pitchFamily="18" charset="0"/>
              </a:endParaRP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-76200" y="6626225"/>
            <a:ext cx="2209800" cy="3079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>
                <a:solidFill>
                  <a:srgbClr val="000000"/>
                </a:solidFill>
                <a:latin typeface="Arial"/>
                <a:cs typeface="Arial" panose="020B0604020202020204" pitchFamily="34" charset="0"/>
              </a:rPr>
              <a:t>Kristen </a:t>
            </a:r>
            <a:r>
              <a:rPr lang="en-US" sz="1400" dirty="0" err="1">
                <a:solidFill>
                  <a:srgbClr val="000000"/>
                </a:solidFill>
                <a:latin typeface="Arial"/>
                <a:cs typeface="Arial" panose="020B0604020202020204" pitchFamily="34" charset="0"/>
              </a:rPr>
              <a:t>Grauman</a:t>
            </a:r>
            <a:endParaRPr lang="en-US" sz="1400" dirty="0">
              <a:solidFill>
                <a:srgbClr val="000000"/>
              </a:solidFill>
              <a:latin typeface="Arial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1336821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5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239" t="33333" r="35683" b="40741"/>
          <a:stretch>
            <a:fillRect/>
          </a:stretch>
        </p:blipFill>
        <p:spPr bwMode="auto">
          <a:xfrm>
            <a:off x="6477000" y="3124200"/>
            <a:ext cx="6096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" name="Line 14"/>
          <p:cNvSpPr>
            <a:spLocks noChangeShapeType="1"/>
          </p:cNvSpPr>
          <p:nvPr/>
        </p:nvSpPr>
        <p:spPr bwMode="auto">
          <a:xfrm>
            <a:off x="1676400" y="3200400"/>
            <a:ext cx="5181600" cy="312738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headEnd/>
            <a:tailEnd type="triangle" w="lg" len="lg"/>
          </a:ln>
        </p:spPr>
        <p:txBody>
          <a:bodyPr/>
          <a:lstStyle/>
          <a:p>
            <a:pPr eaLnBrk="0" hangingPunct="0">
              <a:defRPr/>
            </a:pPr>
            <a:endParaRPr lang="en-US">
              <a:solidFill>
                <a:srgbClr val="000000"/>
              </a:solidFill>
              <a:latin typeface="Arial"/>
              <a:cs typeface="Arial" panose="020B0604020202020204" pitchFamily="34" charset="0"/>
            </a:endParaRPr>
          </a:p>
        </p:txBody>
      </p:sp>
      <p:sp>
        <p:nvSpPr>
          <p:cNvPr id="4" name="Rectangle 5"/>
          <p:cNvSpPr txBox="1">
            <a:spLocks noChangeArrowheads="1"/>
          </p:cNvSpPr>
          <p:nvPr/>
        </p:nvSpPr>
        <p:spPr bwMode="auto">
          <a:xfrm>
            <a:off x="0" y="152400"/>
            <a:ext cx="9144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lang="en-US" sz="4000" kern="0" dirty="0">
                <a:solidFill>
                  <a:srgbClr val="000000"/>
                </a:solidFill>
                <a:latin typeface="Arial"/>
                <a:cs typeface="Arial" panose="020B0604020202020204" pitchFamily="34" charset="0"/>
              </a:rPr>
              <a:t>Goal: descriptor distinctiveness</a:t>
            </a:r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838200" y="1371600"/>
            <a:ext cx="7620000" cy="5048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33363" indent="-233363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hangingPunct="0">
              <a:spcBef>
                <a:spcPct val="50000"/>
              </a:spcBef>
            </a:pPr>
            <a:r>
              <a:rPr lang="en-US" altLang="en-US" sz="2800">
                <a:solidFill>
                  <a:srgbClr val="000000"/>
                </a:solidFill>
                <a:cs typeface="Times New Roman" panose="02020603050405020304" pitchFamily="18" charset="0"/>
              </a:rPr>
              <a:t>We want to be able to reliably determine which point goes with which.</a:t>
            </a:r>
          </a:p>
          <a:p>
            <a:pPr eaLnBrk="0" hangingPunct="0">
              <a:spcBef>
                <a:spcPct val="50000"/>
              </a:spcBef>
            </a:pPr>
            <a:endParaRPr lang="en-US" altLang="en-US" sz="280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pPr eaLnBrk="0" hangingPunct="0">
              <a:spcBef>
                <a:spcPct val="50000"/>
              </a:spcBef>
            </a:pPr>
            <a:endParaRPr lang="en-US" altLang="en-US" sz="280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pPr eaLnBrk="0" hangingPunct="0">
              <a:spcBef>
                <a:spcPct val="50000"/>
              </a:spcBef>
            </a:pPr>
            <a:endParaRPr lang="en-US" altLang="en-US" sz="280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pPr eaLnBrk="0" hangingPunct="0">
              <a:spcBef>
                <a:spcPct val="50000"/>
              </a:spcBef>
            </a:pPr>
            <a:endParaRPr lang="en-US" altLang="en-US" sz="280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pPr eaLnBrk="0" hangingPunct="0">
              <a:spcBef>
                <a:spcPct val="50000"/>
              </a:spcBef>
            </a:pPr>
            <a:r>
              <a:rPr lang="en-US" altLang="en-US" sz="2800">
                <a:solidFill>
                  <a:srgbClr val="000000"/>
                </a:solidFill>
                <a:cs typeface="Times New Roman" panose="02020603050405020304" pitchFamily="18" charset="0"/>
              </a:rPr>
              <a:t>Must provide some invariance to geometric and photometric differences between the two views.</a:t>
            </a:r>
          </a:p>
        </p:txBody>
      </p:sp>
      <p:grpSp>
        <p:nvGrpSpPr>
          <p:cNvPr id="2" name="Group 20"/>
          <p:cNvGrpSpPr>
            <a:grpSpLocks noChangeAspect="1"/>
          </p:cNvGrpSpPr>
          <p:nvPr/>
        </p:nvGrpSpPr>
        <p:grpSpPr bwMode="auto">
          <a:xfrm>
            <a:off x="479425" y="2514600"/>
            <a:ext cx="3463925" cy="2020888"/>
            <a:chOff x="1981200" y="3535362"/>
            <a:chExt cx="1714500" cy="1000125"/>
          </a:xfrm>
        </p:grpSpPr>
        <p:pic>
          <p:nvPicPr>
            <p:cNvPr id="160794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81200" y="3535362"/>
              <a:ext cx="1714500" cy="1000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Oval 6"/>
            <p:cNvSpPr>
              <a:spLocks noChangeArrowheads="1"/>
            </p:cNvSpPr>
            <p:nvPr/>
          </p:nvSpPr>
          <p:spPr bwMode="auto">
            <a:xfrm>
              <a:off x="2590940" y="3840192"/>
              <a:ext cx="76218" cy="7620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defRPr/>
              </a:pPr>
              <a:endParaRPr lang="en-US">
                <a:solidFill>
                  <a:srgbClr val="000000"/>
                </a:solidFill>
                <a:latin typeface="Arial"/>
                <a:cs typeface="Arial" panose="020B0604020202020204" pitchFamily="34" charset="0"/>
              </a:endParaRPr>
            </a:p>
          </p:txBody>
        </p:sp>
        <p:sp>
          <p:nvSpPr>
            <p:cNvPr id="9" name="Oval 7"/>
            <p:cNvSpPr>
              <a:spLocks noChangeArrowheads="1"/>
            </p:cNvSpPr>
            <p:nvPr/>
          </p:nvSpPr>
          <p:spPr bwMode="auto">
            <a:xfrm>
              <a:off x="2362288" y="4145022"/>
              <a:ext cx="76217" cy="7620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defRPr/>
              </a:pPr>
              <a:endParaRPr lang="en-US">
                <a:solidFill>
                  <a:srgbClr val="000000"/>
                </a:solidFill>
                <a:latin typeface="Arial"/>
                <a:cs typeface="Arial" panose="020B0604020202020204" pitchFamily="34" charset="0"/>
              </a:endParaRPr>
            </a:p>
          </p:txBody>
        </p:sp>
        <p:sp>
          <p:nvSpPr>
            <p:cNvPr id="10" name="Oval 8"/>
            <p:cNvSpPr>
              <a:spLocks noChangeArrowheads="1"/>
            </p:cNvSpPr>
            <p:nvPr/>
          </p:nvSpPr>
          <p:spPr bwMode="auto">
            <a:xfrm>
              <a:off x="2667157" y="4297437"/>
              <a:ext cx="76217" cy="7620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defRPr/>
              </a:pPr>
              <a:endParaRPr lang="en-US">
                <a:solidFill>
                  <a:srgbClr val="000000"/>
                </a:solidFill>
                <a:latin typeface="Arial"/>
                <a:cs typeface="Arial" panose="020B0604020202020204" pitchFamily="34" charset="0"/>
              </a:endParaRPr>
            </a:p>
          </p:txBody>
        </p:sp>
        <p:sp>
          <p:nvSpPr>
            <p:cNvPr id="11" name="Oval 9"/>
            <p:cNvSpPr>
              <a:spLocks noChangeArrowheads="1"/>
            </p:cNvSpPr>
            <p:nvPr/>
          </p:nvSpPr>
          <p:spPr bwMode="auto">
            <a:xfrm>
              <a:off x="2972027" y="4068814"/>
              <a:ext cx="76217" cy="7620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defRPr/>
              </a:pPr>
              <a:endParaRPr lang="en-US">
                <a:solidFill>
                  <a:srgbClr val="000000"/>
                </a:solidFill>
                <a:latin typeface="Arial"/>
                <a:cs typeface="Arial" panose="020B0604020202020204" pitchFamily="34" charset="0"/>
              </a:endParaRPr>
            </a:p>
          </p:txBody>
        </p:sp>
      </p:grpSp>
      <p:grpSp>
        <p:nvGrpSpPr>
          <p:cNvPr id="3" name="Group 21"/>
          <p:cNvGrpSpPr>
            <a:grpSpLocks noChangeAspect="1"/>
          </p:cNvGrpSpPr>
          <p:nvPr/>
        </p:nvGrpSpPr>
        <p:grpSpPr bwMode="auto">
          <a:xfrm>
            <a:off x="4743450" y="2514600"/>
            <a:ext cx="3790950" cy="2057400"/>
            <a:chOff x="4495800" y="3611562"/>
            <a:chExt cx="1562100" cy="847725"/>
          </a:xfrm>
        </p:grpSpPr>
        <p:pic>
          <p:nvPicPr>
            <p:cNvPr id="160789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95800" y="3611562"/>
              <a:ext cx="1562100" cy="847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Oval 10"/>
            <p:cNvSpPr>
              <a:spLocks noChangeArrowheads="1"/>
            </p:cNvSpPr>
            <p:nvPr/>
          </p:nvSpPr>
          <p:spPr bwMode="auto">
            <a:xfrm>
              <a:off x="5367122" y="3992253"/>
              <a:ext cx="76535" cy="76531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defRPr/>
              </a:pPr>
              <a:endParaRPr lang="en-US">
                <a:solidFill>
                  <a:srgbClr val="000000"/>
                </a:solidFill>
                <a:latin typeface="Arial"/>
                <a:cs typeface="Arial" panose="020B0604020202020204" pitchFamily="34" charset="0"/>
              </a:endParaRPr>
            </a:p>
          </p:txBody>
        </p:sp>
        <p:sp>
          <p:nvSpPr>
            <p:cNvPr id="13" name="Oval 11"/>
            <p:cNvSpPr>
              <a:spLocks noChangeArrowheads="1"/>
            </p:cNvSpPr>
            <p:nvPr/>
          </p:nvSpPr>
          <p:spPr bwMode="auto">
            <a:xfrm>
              <a:off x="5000801" y="4192411"/>
              <a:ext cx="75881" cy="76531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defRPr/>
              </a:pPr>
              <a:endParaRPr lang="en-US">
                <a:solidFill>
                  <a:srgbClr val="000000"/>
                </a:solidFill>
                <a:latin typeface="Arial"/>
                <a:cs typeface="Arial" panose="020B0604020202020204" pitchFamily="34" charset="0"/>
              </a:endParaRPr>
            </a:p>
          </p:txBody>
        </p:sp>
        <p:sp>
          <p:nvSpPr>
            <p:cNvPr id="14" name="Oval 12"/>
            <p:cNvSpPr>
              <a:spLocks noChangeArrowheads="1"/>
            </p:cNvSpPr>
            <p:nvPr/>
          </p:nvSpPr>
          <p:spPr bwMode="auto">
            <a:xfrm>
              <a:off x="4953048" y="3687439"/>
              <a:ext cx="75881" cy="76531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defRPr/>
              </a:pPr>
              <a:endParaRPr lang="en-US">
                <a:solidFill>
                  <a:srgbClr val="000000"/>
                </a:solidFill>
                <a:latin typeface="Arial"/>
                <a:cs typeface="Arial" panose="020B0604020202020204" pitchFamily="34" charset="0"/>
              </a:endParaRPr>
            </a:p>
          </p:txBody>
        </p:sp>
        <p:sp>
          <p:nvSpPr>
            <p:cNvPr id="15" name="Oval 13"/>
            <p:cNvSpPr>
              <a:spLocks noChangeArrowheads="1"/>
            </p:cNvSpPr>
            <p:nvPr/>
          </p:nvSpPr>
          <p:spPr bwMode="auto">
            <a:xfrm>
              <a:off x="4724097" y="3992253"/>
              <a:ext cx="76535" cy="76531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defRPr/>
              </a:pPr>
              <a:endParaRPr lang="en-US">
                <a:solidFill>
                  <a:srgbClr val="000000"/>
                </a:solidFill>
                <a:latin typeface="Arial"/>
                <a:cs typeface="Arial" panose="020B0604020202020204" pitchFamily="34" charset="0"/>
              </a:endParaRPr>
            </a:p>
          </p:txBody>
        </p:sp>
      </p:grpSp>
      <p:sp>
        <p:nvSpPr>
          <p:cNvPr id="16" name="Line 14"/>
          <p:cNvSpPr>
            <a:spLocks noChangeShapeType="1"/>
          </p:cNvSpPr>
          <p:nvPr/>
        </p:nvSpPr>
        <p:spPr bwMode="auto">
          <a:xfrm>
            <a:off x="1771650" y="3192463"/>
            <a:ext cx="5181600" cy="312737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headEnd/>
            <a:tailEnd type="triangle" w="lg" len="lg"/>
          </a:ln>
        </p:spPr>
        <p:txBody>
          <a:bodyPr/>
          <a:lstStyle/>
          <a:p>
            <a:pPr eaLnBrk="0" hangingPunct="0">
              <a:defRPr/>
            </a:pPr>
            <a:endParaRPr lang="en-US">
              <a:solidFill>
                <a:srgbClr val="000000"/>
              </a:solidFill>
              <a:latin typeface="Arial"/>
              <a:cs typeface="Arial" panose="020B0604020202020204" pitchFamily="34" charset="0"/>
            </a:endParaRPr>
          </a:p>
        </p:txBody>
      </p:sp>
      <p:sp>
        <p:nvSpPr>
          <p:cNvPr id="17" name="Line 15"/>
          <p:cNvSpPr>
            <a:spLocks noChangeShapeType="1"/>
          </p:cNvSpPr>
          <p:nvPr/>
        </p:nvSpPr>
        <p:spPr bwMode="auto">
          <a:xfrm>
            <a:off x="1847850" y="3192463"/>
            <a:ext cx="3505200" cy="312737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headEnd/>
            <a:tailEnd type="triangle" w="lg" len="lg"/>
          </a:ln>
        </p:spPr>
        <p:txBody>
          <a:bodyPr/>
          <a:lstStyle/>
          <a:p>
            <a:pPr eaLnBrk="0" hangingPunct="0">
              <a:defRPr/>
            </a:pPr>
            <a:endParaRPr lang="en-US">
              <a:solidFill>
                <a:srgbClr val="000000"/>
              </a:solidFill>
              <a:latin typeface="Arial"/>
              <a:cs typeface="Arial" panose="020B0604020202020204" pitchFamily="34" charset="0"/>
            </a:endParaRPr>
          </a:p>
        </p:txBody>
      </p:sp>
      <p:sp>
        <p:nvSpPr>
          <p:cNvPr id="18" name="Line 16"/>
          <p:cNvSpPr>
            <a:spLocks noChangeShapeType="1"/>
          </p:cNvSpPr>
          <p:nvPr/>
        </p:nvSpPr>
        <p:spPr bwMode="auto">
          <a:xfrm flipV="1">
            <a:off x="1847850" y="2819400"/>
            <a:ext cx="3962400" cy="457200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headEnd/>
            <a:tailEnd type="triangle" w="lg" len="lg"/>
          </a:ln>
        </p:spPr>
        <p:txBody>
          <a:bodyPr/>
          <a:lstStyle/>
          <a:p>
            <a:pPr eaLnBrk="0" hangingPunct="0">
              <a:defRPr/>
            </a:pPr>
            <a:endParaRPr lang="en-US">
              <a:solidFill>
                <a:srgbClr val="000000"/>
              </a:solidFill>
              <a:latin typeface="Arial"/>
              <a:cs typeface="Arial" panose="020B0604020202020204" pitchFamily="34" charset="0"/>
            </a:endParaRPr>
          </a:p>
        </p:txBody>
      </p:sp>
      <p:sp>
        <p:nvSpPr>
          <p:cNvPr id="19" name="Line 17"/>
          <p:cNvSpPr>
            <a:spLocks noChangeShapeType="1"/>
          </p:cNvSpPr>
          <p:nvPr/>
        </p:nvSpPr>
        <p:spPr bwMode="auto">
          <a:xfrm>
            <a:off x="1771650" y="3225800"/>
            <a:ext cx="4267200" cy="812800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headEnd/>
            <a:tailEnd type="triangle" w="lg" len="lg"/>
          </a:ln>
        </p:spPr>
        <p:txBody>
          <a:bodyPr/>
          <a:lstStyle/>
          <a:p>
            <a:pPr eaLnBrk="0" hangingPunct="0">
              <a:defRPr/>
            </a:pPr>
            <a:endParaRPr lang="en-US">
              <a:solidFill>
                <a:srgbClr val="000000"/>
              </a:solidFill>
              <a:latin typeface="Arial"/>
              <a:cs typeface="Arial" panose="020B0604020202020204" pitchFamily="34" charset="0"/>
            </a:endParaRPr>
          </a:p>
        </p:txBody>
      </p:sp>
      <p:sp>
        <p:nvSpPr>
          <p:cNvPr id="20" name="Text Box 18"/>
          <p:cNvSpPr txBox="1">
            <a:spLocks noChangeArrowheads="1"/>
          </p:cNvSpPr>
          <p:nvPr/>
        </p:nvSpPr>
        <p:spPr bwMode="auto">
          <a:xfrm>
            <a:off x="4038600" y="3565525"/>
            <a:ext cx="60960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hangingPunct="0">
              <a:spcBef>
                <a:spcPct val="50000"/>
              </a:spcBef>
              <a:buFontTx/>
              <a:buNone/>
            </a:pPr>
            <a:r>
              <a:rPr lang="en-US" altLang="en-US" sz="6000" b="1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endParaRPr lang="ru-RU" altLang="en-US" sz="6000" b="1">
              <a:solidFill>
                <a:srgbClr val="FF33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4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08" r="59801" b="70370"/>
          <a:stretch>
            <a:fillRect/>
          </a:stretch>
        </p:blipFill>
        <p:spPr bwMode="auto">
          <a:xfrm>
            <a:off x="5410200" y="2743200"/>
            <a:ext cx="6858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40" t="33333" r="71861" b="33333"/>
          <a:stretch>
            <a:fillRect/>
          </a:stretch>
        </p:blipFill>
        <p:spPr bwMode="auto">
          <a:xfrm>
            <a:off x="4648200" y="3124200"/>
            <a:ext cx="609600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39" t="62962" r="55782" b="7407"/>
          <a:stretch>
            <a:fillRect/>
          </a:stretch>
        </p:blipFill>
        <p:spPr bwMode="auto">
          <a:xfrm>
            <a:off x="5638800" y="3733800"/>
            <a:ext cx="609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94" t="20818" r="56009" b="45247"/>
          <a:stretch>
            <a:fillRect/>
          </a:stretch>
        </p:blipFill>
        <p:spPr bwMode="auto">
          <a:xfrm>
            <a:off x="1447800" y="2895600"/>
            <a:ext cx="6858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" name="Line 15"/>
          <p:cNvSpPr>
            <a:spLocks noChangeShapeType="1"/>
          </p:cNvSpPr>
          <p:nvPr/>
        </p:nvSpPr>
        <p:spPr bwMode="auto">
          <a:xfrm>
            <a:off x="1752600" y="3200400"/>
            <a:ext cx="2971800" cy="76200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headEnd/>
            <a:tailEnd type="triangle" w="lg" len="lg"/>
          </a:ln>
        </p:spPr>
        <p:txBody>
          <a:bodyPr/>
          <a:lstStyle/>
          <a:p>
            <a:pPr eaLnBrk="0" hangingPunct="0">
              <a:defRPr/>
            </a:pPr>
            <a:endParaRPr lang="en-US">
              <a:solidFill>
                <a:srgbClr val="000000"/>
              </a:solidFill>
              <a:latin typeface="Arial"/>
              <a:cs typeface="Arial" panose="020B0604020202020204" pitchFamily="34" charset="0"/>
            </a:endParaRPr>
          </a:p>
        </p:txBody>
      </p:sp>
      <p:sp>
        <p:nvSpPr>
          <p:cNvPr id="47" name="Line 16"/>
          <p:cNvSpPr>
            <a:spLocks noChangeShapeType="1"/>
          </p:cNvSpPr>
          <p:nvPr/>
        </p:nvSpPr>
        <p:spPr bwMode="auto">
          <a:xfrm flipV="1">
            <a:off x="1752600" y="2827338"/>
            <a:ext cx="3962400" cy="457200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headEnd/>
            <a:tailEnd type="triangle" w="lg" len="lg"/>
          </a:ln>
        </p:spPr>
        <p:txBody>
          <a:bodyPr/>
          <a:lstStyle/>
          <a:p>
            <a:pPr eaLnBrk="0" hangingPunct="0">
              <a:defRPr/>
            </a:pPr>
            <a:endParaRPr lang="en-US">
              <a:solidFill>
                <a:srgbClr val="000000"/>
              </a:solidFill>
              <a:latin typeface="Arial"/>
              <a:cs typeface="Arial" panose="020B0604020202020204" pitchFamily="34" charset="0"/>
            </a:endParaRPr>
          </a:p>
        </p:txBody>
      </p:sp>
      <p:sp>
        <p:nvSpPr>
          <p:cNvPr id="48" name="Line 17"/>
          <p:cNvSpPr>
            <a:spLocks noChangeShapeType="1"/>
          </p:cNvSpPr>
          <p:nvPr/>
        </p:nvSpPr>
        <p:spPr bwMode="auto">
          <a:xfrm>
            <a:off x="1676400" y="3233738"/>
            <a:ext cx="4267200" cy="812800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headEnd/>
            <a:tailEnd type="triangle" w="lg" len="lg"/>
          </a:ln>
        </p:spPr>
        <p:txBody>
          <a:bodyPr/>
          <a:lstStyle/>
          <a:p>
            <a:pPr eaLnBrk="0" hangingPunct="0">
              <a:defRPr/>
            </a:pPr>
            <a:endParaRPr lang="en-US">
              <a:solidFill>
                <a:srgbClr val="000000"/>
              </a:solidFill>
              <a:latin typeface="Arial"/>
              <a:cs typeface="Arial" panose="020B0604020202020204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-76200" y="6626225"/>
            <a:ext cx="2209800" cy="3079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>
                <a:solidFill>
                  <a:srgbClr val="000000"/>
                </a:solidFill>
                <a:latin typeface="Arial"/>
                <a:cs typeface="Arial" panose="020B0604020202020204" pitchFamily="34" charset="0"/>
              </a:rPr>
              <a:t>Kristen </a:t>
            </a:r>
            <a:r>
              <a:rPr lang="en-US" sz="1400" dirty="0" err="1">
                <a:solidFill>
                  <a:srgbClr val="000000"/>
                </a:solidFill>
                <a:latin typeface="Arial"/>
                <a:cs typeface="Arial" panose="020B0604020202020204" pitchFamily="34" charset="0"/>
              </a:rPr>
              <a:t>Grauman</a:t>
            </a:r>
            <a:endParaRPr lang="en-US" sz="1400" dirty="0">
              <a:solidFill>
                <a:srgbClr val="000000"/>
              </a:solidFill>
              <a:latin typeface="Arial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3874020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 altLang="en-US"/>
              <a:t>Local features: main components</a:t>
            </a:r>
          </a:p>
        </p:txBody>
      </p:sp>
      <p:sp>
        <p:nvSpPr>
          <p:cNvPr id="162819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4724400" cy="4525963"/>
          </a:xfrm>
        </p:spPr>
        <p:txBody>
          <a:bodyPr>
            <a:normAutofit lnSpcReduction="10000"/>
          </a:bodyPr>
          <a:lstStyle/>
          <a:p>
            <a:pPr marL="514350" indent="-514350" eaLnBrk="1" hangingPunct="1">
              <a:buFontTx/>
              <a:buAutoNum type="arabicParenR"/>
            </a:pPr>
            <a:r>
              <a:rPr lang="en-US" altLang="en-US" sz="2800"/>
              <a:t>Detection: </a:t>
            </a:r>
            <a:r>
              <a:rPr lang="en-US" altLang="en-US" sz="2400"/>
              <a:t>Identify the interest points</a:t>
            </a:r>
          </a:p>
          <a:p>
            <a:pPr marL="514350" indent="-514350" eaLnBrk="1" hangingPunct="1">
              <a:buFontTx/>
              <a:buAutoNum type="arabicParenR"/>
            </a:pPr>
            <a:endParaRPr lang="en-US" altLang="en-US" sz="1000"/>
          </a:p>
          <a:p>
            <a:pPr marL="514350" indent="-514350" eaLnBrk="1" hangingPunct="1">
              <a:buFontTx/>
              <a:buAutoNum type="arabicParenR"/>
            </a:pPr>
            <a:endParaRPr lang="en-US" altLang="en-US" sz="1000"/>
          </a:p>
          <a:p>
            <a:pPr marL="514350" indent="-514350" eaLnBrk="1" hangingPunct="1">
              <a:buFontTx/>
              <a:buAutoNum type="arabicParenR"/>
            </a:pPr>
            <a:endParaRPr lang="en-US" altLang="en-US" sz="1000"/>
          </a:p>
          <a:p>
            <a:pPr marL="514350" indent="-514350" eaLnBrk="1" hangingPunct="1">
              <a:buFontTx/>
              <a:buAutoNum type="arabicParenR"/>
            </a:pPr>
            <a:endParaRPr lang="en-US" altLang="en-US" sz="1000">
              <a:solidFill>
                <a:schemeClr val="bg2"/>
              </a:solidFill>
            </a:endParaRPr>
          </a:p>
          <a:p>
            <a:pPr marL="514350" indent="-514350" eaLnBrk="1" hangingPunct="1">
              <a:buFontTx/>
              <a:buAutoNum type="arabicParenR"/>
            </a:pPr>
            <a:r>
              <a:rPr lang="en-US" altLang="en-US" sz="2800">
                <a:solidFill>
                  <a:schemeClr val="bg2"/>
                </a:solidFill>
              </a:rPr>
              <a:t>Description</a:t>
            </a:r>
            <a:r>
              <a:rPr lang="en-US" altLang="en-US" sz="2400">
                <a:solidFill>
                  <a:schemeClr val="bg2"/>
                </a:solidFill>
              </a:rPr>
              <a:t>:Extract vector feature descriptor surrounding each interest point.</a:t>
            </a:r>
          </a:p>
          <a:p>
            <a:pPr marL="514350" indent="-514350" eaLnBrk="1" hangingPunct="1">
              <a:buFontTx/>
              <a:buAutoNum type="arabicParenR"/>
            </a:pPr>
            <a:endParaRPr lang="en-US" altLang="en-US" sz="1000">
              <a:solidFill>
                <a:schemeClr val="bg2"/>
              </a:solidFill>
            </a:endParaRPr>
          </a:p>
          <a:p>
            <a:pPr marL="514350" indent="-514350" eaLnBrk="1" hangingPunct="1">
              <a:buFontTx/>
              <a:buAutoNum type="arabicParenR"/>
            </a:pPr>
            <a:endParaRPr lang="en-US" altLang="en-US" sz="1000">
              <a:solidFill>
                <a:schemeClr val="bg2"/>
              </a:solidFill>
            </a:endParaRPr>
          </a:p>
          <a:p>
            <a:pPr marL="514350" indent="-514350" eaLnBrk="1" hangingPunct="1">
              <a:buFontTx/>
              <a:buAutoNum type="arabicParenR"/>
            </a:pPr>
            <a:endParaRPr lang="en-US" altLang="en-US" sz="1000">
              <a:solidFill>
                <a:schemeClr val="bg2"/>
              </a:solidFill>
            </a:endParaRPr>
          </a:p>
          <a:p>
            <a:pPr marL="514350" indent="-514350" eaLnBrk="1" hangingPunct="1">
              <a:buFontTx/>
              <a:buAutoNum type="arabicParenR"/>
            </a:pPr>
            <a:endParaRPr lang="en-US" altLang="en-US" sz="1000">
              <a:solidFill>
                <a:schemeClr val="bg2"/>
              </a:solidFill>
            </a:endParaRPr>
          </a:p>
          <a:p>
            <a:pPr marL="514350" indent="-514350" eaLnBrk="1" hangingPunct="1">
              <a:buFontTx/>
              <a:buAutoNum type="arabicParenR"/>
            </a:pPr>
            <a:r>
              <a:rPr lang="en-US" altLang="en-US" sz="2800">
                <a:solidFill>
                  <a:schemeClr val="bg2"/>
                </a:solidFill>
              </a:rPr>
              <a:t>Matching: </a:t>
            </a:r>
            <a:r>
              <a:rPr lang="en-US" altLang="en-US" sz="2400">
                <a:solidFill>
                  <a:schemeClr val="bg2"/>
                </a:solidFill>
              </a:rPr>
              <a:t>Determine correspondence between descriptors in two views</a:t>
            </a:r>
          </a:p>
        </p:txBody>
      </p:sp>
      <p:pic>
        <p:nvPicPr>
          <p:cNvPr id="162820" name="Picture 4" descr="SIFT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1066800"/>
            <a:ext cx="2438400" cy="176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35698126"/>
      </p:ext>
    </p:extLst>
  </p:cSld>
  <p:clrMapOvr>
    <a:masterClrMapping/>
  </p:clrMapOvr>
  <p:transition spd="slow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Many Existing Detectors Available</a:t>
            </a:r>
            <a:endParaRPr lang="de-CH" altLang="en-US"/>
          </a:p>
        </p:txBody>
      </p:sp>
      <p:sp>
        <p:nvSpPr>
          <p:cNvPr id="2867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K. Grauman, B. Leibe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686800" cy="4495800"/>
          </a:xfrm>
        </p:spPr>
        <p:txBody>
          <a:bodyPr/>
          <a:lstStyle/>
          <a:p>
            <a:pPr marL="0" indent="0" eaLnBrk="1" fontAlgn="auto" hangingPunct="1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en-US" sz="2400" kern="0" dirty="0">
              <a:solidFill>
                <a:srgbClr val="000099"/>
              </a:solidFill>
            </a:endParaRPr>
          </a:p>
          <a:p>
            <a:pPr marL="0" indent="0" eaLnBrk="1" fontAlgn="auto" hangingPunct="1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en-US" sz="2400" kern="0" dirty="0">
                <a:solidFill>
                  <a:srgbClr val="000099"/>
                </a:solidFill>
              </a:rPr>
              <a:t>Hessian &amp; Harris		</a:t>
            </a:r>
            <a:r>
              <a:rPr lang="en-US" sz="2800" kern="0" dirty="0">
                <a:solidFill>
                  <a:sysClr val="windowText" lastClr="000000"/>
                </a:solidFill>
              </a:rPr>
              <a:t>[</a:t>
            </a:r>
            <a:r>
              <a:rPr lang="en-US" sz="2800" kern="0" dirty="0" err="1">
                <a:solidFill>
                  <a:sysClr val="windowText" lastClr="000000"/>
                </a:solidFill>
              </a:rPr>
              <a:t>Beaudet</a:t>
            </a:r>
            <a:r>
              <a:rPr lang="en-US" sz="2800" kern="0" dirty="0">
                <a:solidFill>
                  <a:sysClr val="windowText" lastClr="000000"/>
                </a:solidFill>
              </a:rPr>
              <a:t> ‘78], [Harris ‘88]</a:t>
            </a:r>
            <a:endParaRPr lang="en-US" sz="2400" kern="0" dirty="0">
              <a:solidFill>
                <a:sysClr val="windowText" lastClr="000000"/>
              </a:solidFill>
            </a:endParaRPr>
          </a:p>
          <a:p>
            <a:pPr marL="0" indent="0" eaLnBrk="1" fontAlgn="auto" hangingPunct="1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en-US" sz="2400" kern="0" dirty="0" err="1"/>
              <a:t>Laplacian</a:t>
            </a:r>
            <a:r>
              <a:rPr lang="en-US" sz="2400" kern="0" dirty="0"/>
              <a:t>, </a:t>
            </a:r>
            <a:r>
              <a:rPr lang="en-US" sz="2400" kern="0" dirty="0" err="1"/>
              <a:t>DoG</a:t>
            </a:r>
            <a:r>
              <a:rPr lang="en-US" sz="2400" kern="0" dirty="0"/>
              <a:t> 		</a:t>
            </a:r>
            <a:r>
              <a:rPr lang="en-US" sz="2800" kern="0" dirty="0"/>
              <a:t>[</a:t>
            </a:r>
            <a:r>
              <a:rPr lang="en-US" sz="2800" kern="0" dirty="0" err="1"/>
              <a:t>Lindeberg</a:t>
            </a:r>
            <a:r>
              <a:rPr lang="en-US" sz="2800" kern="0" dirty="0"/>
              <a:t> ‘98], [Lowe 1999]</a:t>
            </a:r>
            <a:endParaRPr lang="en-US" sz="2400" kern="0" dirty="0"/>
          </a:p>
          <a:p>
            <a:pPr marL="0" indent="0" eaLnBrk="1" fontAlgn="auto" hangingPunct="1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en-US" sz="2400" kern="0" dirty="0"/>
              <a:t>Harris-/Hessian-Laplace       </a:t>
            </a:r>
            <a:r>
              <a:rPr lang="en-US" sz="2400" kern="0" dirty="0">
                <a:solidFill>
                  <a:sysClr val="windowText" lastClr="000000"/>
                </a:solidFill>
              </a:rPr>
              <a:t>	</a:t>
            </a:r>
            <a:r>
              <a:rPr lang="en-US" sz="2800" kern="0" dirty="0">
                <a:solidFill>
                  <a:sysClr val="windowText" lastClr="000000"/>
                </a:solidFill>
              </a:rPr>
              <a:t>[</a:t>
            </a:r>
            <a:r>
              <a:rPr lang="en-US" sz="2800" kern="0" dirty="0" err="1">
                <a:solidFill>
                  <a:sysClr val="windowText" lastClr="000000"/>
                </a:solidFill>
              </a:rPr>
              <a:t>Mikolajczyk</a:t>
            </a:r>
            <a:r>
              <a:rPr lang="en-US" sz="2800" kern="0" dirty="0">
                <a:solidFill>
                  <a:sysClr val="windowText" lastClr="000000"/>
                </a:solidFill>
              </a:rPr>
              <a:t> &amp; </a:t>
            </a:r>
            <a:r>
              <a:rPr lang="en-US" sz="2800" kern="0" dirty="0" err="1">
                <a:solidFill>
                  <a:sysClr val="windowText" lastClr="000000"/>
                </a:solidFill>
              </a:rPr>
              <a:t>Schmid</a:t>
            </a:r>
            <a:r>
              <a:rPr lang="en-US" sz="2800" kern="0" dirty="0">
                <a:solidFill>
                  <a:sysClr val="windowText" lastClr="000000"/>
                </a:solidFill>
              </a:rPr>
              <a:t> ‘01]</a:t>
            </a:r>
            <a:endParaRPr lang="en-US" sz="2400" kern="0" dirty="0">
              <a:solidFill>
                <a:sysClr val="windowText" lastClr="000000"/>
              </a:solidFill>
            </a:endParaRPr>
          </a:p>
          <a:p>
            <a:pPr marL="0" indent="0" eaLnBrk="1" fontAlgn="auto" hangingPunct="1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en-US" sz="2400" kern="0" dirty="0">
                <a:solidFill>
                  <a:sysClr val="windowText" lastClr="000000"/>
                </a:solidFill>
              </a:rPr>
              <a:t>Harris-/Hessian-Affine	</a:t>
            </a:r>
            <a:r>
              <a:rPr lang="en-US" sz="2800" kern="0" dirty="0">
                <a:solidFill>
                  <a:sysClr val="windowText" lastClr="000000"/>
                </a:solidFill>
              </a:rPr>
              <a:t>[</a:t>
            </a:r>
            <a:r>
              <a:rPr lang="en-US" sz="2800" kern="0" dirty="0" err="1">
                <a:solidFill>
                  <a:sysClr val="windowText" lastClr="000000"/>
                </a:solidFill>
              </a:rPr>
              <a:t>Mikolajczyk</a:t>
            </a:r>
            <a:r>
              <a:rPr lang="en-US" sz="2800" kern="0" dirty="0">
                <a:solidFill>
                  <a:sysClr val="windowText" lastClr="000000"/>
                </a:solidFill>
              </a:rPr>
              <a:t> &amp; </a:t>
            </a:r>
            <a:r>
              <a:rPr lang="en-US" sz="2800" kern="0" dirty="0" err="1">
                <a:solidFill>
                  <a:sysClr val="windowText" lastClr="000000"/>
                </a:solidFill>
              </a:rPr>
              <a:t>Schmid</a:t>
            </a:r>
            <a:r>
              <a:rPr lang="en-US" sz="2800" kern="0" dirty="0">
                <a:solidFill>
                  <a:sysClr val="windowText" lastClr="000000"/>
                </a:solidFill>
              </a:rPr>
              <a:t> ‘04]</a:t>
            </a:r>
            <a:endParaRPr lang="en-US" sz="2400" kern="0" dirty="0">
              <a:solidFill>
                <a:sysClr val="windowText" lastClr="000000"/>
              </a:solidFill>
            </a:endParaRPr>
          </a:p>
          <a:p>
            <a:pPr marL="0" indent="0" eaLnBrk="1" fontAlgn="auto" hangingPunct="1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en-US" sz="2400" kern="0" dirty="0">
                <a:solidFill>
                  <a:sysClr val="windowText" lastClr="000000"/>
                </a:solidFill>
              </a:rPr>
              <a:t>EBR and IBR	 		</a:t>
            </a:r>
            <a:r>
              <a:rPr lang="en-US" sz="2800" kern="0" dirty="0">
                <a:solidFill>
                  <a:sysClr val="windowText" lastClr="000000"/>
                </a:solidFill>
              </a:rPr>
              <a:t>[Tuytelaars &amp; Van </a:t>
            </a:r>
            <a:r>
              <a:rPr lang="en-US" sz="2800" kern="0" dirty="0" err="1">
                <a:solidFill>
                  <a:sysClr val="windowText" lastClr="000000"/>
                </a:solidFill>
              </a:rPr>
              <a:t>Gool</a:t>
            </a:r>
            <a:r>
              <a:rPr lang="en-US" sz="2800" kern="0" dirty="0">
                <a:solidFill>
                  <a:sysClr val="windowText" lastClr="000000"/>
                </a:solidFill>
              </a:rPr>
              <a:t> ‘04]</a:t>
            </a:r>
            <a:r>
              <a:rPr lang="en-US" sz="2400" kern="0" dirty="0">
                <a:solidFill>
                  <a:sysClr val="windowText" lastClr="000000"/>
                </a:solidFill>
              </a:rPr>
              <a:t> </a:t>
            </a:r>
          </a:p>
          <a:p>
            <a:pPr marL="0" indent="0" eaLnBrk="1" fontAlgn="auto" hangingPunct="1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en-US" sz="2400" kern="0" dirty="0">
                <a:solidFill>
                  <a:srgbClr val="000099"/>
                </a:solidFill>
              </a:rPr>
              <a:t>MSER</a:t>
            </a:r>
            <a:r>
              <a:rPr lang="en-US" sz="2400" kern="0" dirty="0">
                <a:solidFill>
                  <a:sysClr val="windowText" lastClr="000000"/>
                </a:solidFill>
              </a:rPr>
              <a:t>				</a:t>
            </a:r>
            <a:r>
              <a:rPr lang="en-US" sz="2800" kern="0" dirty="0">
                <a:solidFill>
                  <a:sysClr val="windowText" lastClr="000000"/>
                </a:solidFill>
              </a:rPr>
              <a:t>[</a:t>
            </a:r>
            <a:r>
              <a:rPr lang="en-US" sz="2800" kern="0" dirty="0" err="1">
                <a:solidFill>
                  <a:sysClr val="windowText" lastClr="000000"/>
                </a:solidFill>
              </a:rPr>
              <a:t>Matas</a:t>
            </a:r>
            <a:r>
              <a:rPr lang="en-US" sz="2800" kern="0" dirty="0">
                <a:solidFill>
                  <a:sysClr val="windowText" lastClr="000000"/>
                </a:solidFill>
              </a:rPr>
              <a:t> ‘02]</a:t>
            </a:r>
            <a:endParaRPr lang="en-US" sz="2400" kern="0" dirty="0">
              <a:solidFill>
                <a:sysClr val="windowText" lastClr="000000"/>
              </a:solidFill>
            </a:endParaRPr>
          </a:p>
          <a:p>
            <a:pPr marL="0" indent="0" eaLnBrk="1" fontAlgn="auto" hangingPunct="1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en-US" sz="2400" kern="0" dirty="0">
                <a:solidFill>
                  <a:sysClr val="windowText" lastClr="000000"/>
                </a:solidFill>
              </a:rPr>
              <a:t>Salient Regions		</a:t>
            </a:r>
            <a:r>
              <a:rPr lang="en-US" sz="2800" kern="0" dirty="0">
                <a:solidFill>
                  <a:sysClr val="windowText" lastClr="000000"/>
                </a:solidFill>
              </a:rPr>
              <a:t>[</a:t>
            </a:r>
            <a:r>
              <a:rPr lang="en-US" sz="2800" kern="0" dirty="0" err="1">
                <a:solidFill>
                  <a:sysClr val="windowText" lastClr="000000"/>
                </a:solidFill>
              </a:rPr>
              <a:t>Kadir</a:t>
            </a:r>
            <a:r>
              <a:rPr lang="en-US" sz="2800" kern="0" dirty="0">
                <a:solidFill>
                  <a:sysClr val="windowText" lastClr="000000"/>
                </a:solidFill>
              </a:rPr>
              <a:t> &amp; Brady ‘01] </a:t>
            </a:r>
            <a:endParaRPr lang="en-US" sz="2400" kern="0" dirty="0">
              <a:solidFill>
                <a:sysClr val="windowText" lastClr="000000"/>
              </a:solidFill>
            </a:endParaRPr>
          </a:p>
          <a:p>
            <a:pPr marL="0" indent="0" eaLnBrk="1" fontAlgn="auto" hangingPunct="1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en-US" sz="2400" kern="0" dirty="0">
                <a:solidFill>
                  <a:sysClr val="windowText" lastClr="000000"/>
                </a:solidFill>
              </a:rPr>
              <a:t>Others…</a:t>
            </a:r>
          </a:p>
          <a:p>
            <a:pPr marL="0" indent="0" eaLnBrk="1" fontAlgn="auto" hangingPunct="1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de-CH" sz="2400" kern="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67619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A9B463E-1C03-AA4F-9DFF-9EA33AC4E8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250" y="1358900"/>
            <a:ext cx="7175500" cy="414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1872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533400"/>
          </a:xfrm>
        </p:spPr>
        <p:txBody>
          <a:bodyPr>
            <a:normAutofit fontScale="90000"/>
          </a:bodyPr>
          <a:lstStyle/>
          <a:p>
            <a:r>
              <a:rPr lang="en-US" altLang="en-US" sz="3000"/>
              <a:t>Corner Detection: Basic Idea</a:t>
            </a:r>
            <a:endParaRPr lang="ru-RU" altLang="en-US" sz="3000"/>
          </a:p>
        </p:txBody>
      </p:sp>
      <p:sp>
        <p:nvSpPr>
          <p:cNvPr id="1658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990600"/>
            <a:ext cx="7467600" cy="1828800"/>
          </a:xfrm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  <a:buFontTx/>
              <a:buChar char="•"/>
            </a:pPr>
            <a:r>
              <a:rPr lang="en-US" altLang="en-US"/>
              <a:t>We should easily recognize the point by looking through a small window</a:t>
            </a:r>
          </a:p>
          <a:p>
            <a:pPr>
              <a:lnSpc>
                <a:spcPct val="90000"/>
              </a:lnSpc>
              <a:buFontTx/>
              <a:buChar char="•"/>
            </a:pPr>
            <a:r>
              <a:rPr lang="en-US" altLang="en-US"/>
              <a:t>Shifting a window in </a:t>
            </a:r>
            <a:r>
              <a:rPr lang="en-US" altLang="en-US" i="1"/>
              <a:t>any</a:t>
            </a:r>
            <a:r>
              <a:rPr lang="en-US" altLang="en-US"/>
              <a:t> </a:t>
            </a:r>
            <a:r>
              <a:rPr lang="en-US" altLang="en-US" i="1"/>
              <a:t>direction</a:t>
            </a:r>
            <a:r>
              <a:rPr lang="en-US" altLang="en-US"/>
              <a:t> should give </a:t>
            </a:r>
            <a:r>
              <a:rPr lang="en-US" altLang="en-US" i="1"/>
              <a:t>a large change</a:t>
            </a:r>
            <a:r>
              <a:rPr lang="en-US" altLang="en-US"/>
              <a:t> in intensity</a:t>
            </a:r>
            <a:endParaRPr lang="ru-RU" altLang="en-US"/>
          </a:p>
        </p:txBody>
      </p:sp>
      <p:grpSp>
        <p:nvGrpSpPr>
          <p:cNvPr id="2" name="Group 29"/>
          <p:cNvGrpSpPr>
            <a:grpSpLocks/>
          </p:cNvGrpSpPr>
          <p:nvPr/>
        </p:nvGrpSpPr>
        <p:grpSpPr bwMode="auto">
          <a:xfrm>
            <a:off x="3429000" y="2895600"/>
            <a:ext cx="2438400" cy="3870325"/>
            <a:chOff x="2160" y="1824"/>
            <a:chExt cx="1536" cy="2438"/>
          </a:xfrm>
        </p:grpSpPr>
        <p:pic>
          <p:nvPicPr>
            <p:cNvPr id="165910" name="Picture 8" descr="corner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60" y="1824"/>
              <a:ext cx="1440" cy="14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5911" name="Text Box 11"/>
            <p:cNvSpPr txBox="1">
              <a:spLocks noChangeArrowheads="1"/>
            </p:cNvSpPr>
            <p:nvPr/>
          </p:nvSpPr>
          <p:spPr bwMode="auto">
            <a:xfrm>
              <a:off x="2160" y="3284"/>
              <a:ext cx="1536" cy="9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en-US" altLang="en-US" sz="2400">
                  <a:solidFill>
                    <a:srgbClr val="003399"/>
                  </a:solidFill>
                  <a:latin typeface="Arial Unicode MS" panose="020B0604020202020204" pitchFamily="34" charset="-128"/>
                  <a:cs typeface="Times New Roman" panose="02020603050405020304" pitchFamily="18" charset="0"/>
                </a:rPr>
                <a:t>“edge”</a:t>
              </a:r>
              <a:r>
                <a:rPr lang="en-US" altLang="en-US" sz="2400">
                  <a:solidFill>
                    <a:srgbClr val="000000"/>
                  </a:solidFill>
                  <a:latin typeface="Arial Unicode MS" panose="020B0604020202020204" pitchFamily="34" charset="-128"/>
                  <a:cs typeface="Times New Roman" panose="02020603050405020304" pitchFamily="18" charset="0"/>
                </a:rPr>
                <a:t>:</a:t>
              </a:r>
              <a:br>
                <a:rPr lang="en-US" altLang="en-US" sz="2400">
                  <a:solidFill>
                    <a:srgbClr val="000000"/>
                  </a:solidFill>
                  <a:latin typeface="Arial Unicode MS" panose="020B0604020202020204" pitchFamily="34" charset="-128"/>
                  <a:cs typeface="Times New Roman" panose="02020603050405020304" pitchFamily="18" charset="0"/>
                </a:rPr>
              </a:br>
              <a:r>
                <a:rPr lang="en-US" altLang="en-US" sz="2400">
                  <a:solidFill>
                    <a:srgbClr val="000000"/>
                  </a:solidFill>
                  <a:latin typeface="Arial Unicode MS" panose="020B0604020202020204" pitchFamily="34" charset="-128"/>
                  <a:cs typeface="Times New Roman" panose="02020603050405020304" pitchFamily="18" charset="0"/>
                </a:rPr>
                <a:t>no change along the edge direction</a:t>
              </a:r>
              <a:endParaRPr lang="ru-RU" altLang="en-US" sz="2400">
                <a:solidFill>
                  <a:srgbClr val="000000"/>
                </a:solidFill>
                <a:latin typeface="Arial Unicode MS" panose="020B0604020202020204" pitchFamily="34" charset="-128"/>
                <a:cs typeface="Times New Roman" panose="02020603050405020304" pitchFamily="18" charset="0"/>
              </a:endParaRPr>
            </a:p>
          </p:txBody>
        </p:sp>
        <p:sp>
          <p:nvSpPr>
            <p:cNvPr id="165912" name="Rectangle 14"/>
            <p:cNvSpPr>
              <a:spLocks noChangeArrowheads="1"/>
            </p:cNvSpPr>
            <p:nvPr/>
          </p:nvSpPr>
          <p:spPr bwMode="auto">
            <a:xfrm>
              <a:off x="2496" y="2496"/>
              <a:ext cx="432" cy="432"/>
            </a:xfrm>
            <a:prstGeom prst="rect">
              <a:avLst/>
            </a:prstGeom>
            <a:solidFill>
              <a:srgbClr val="FFCC99">
                <a:alpha val="39999"/>
              </a:srgb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hangingPunct="0">
                <a:spcBef>
                  <a:spcPct val="0"/>
                </a:spcBef>
              </a:pPr>
              <a:endParaRPr lang="en-US" altLang="en-US">
                <a:solidFill>
                  <a:srgbClr val="000000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65913" name="Line 16"/>
            <p:cNvSpPr>
              <a:spLocks noChangeShapeType="1"/>
            </p:cNvSpPr>
            <p:nvPr/>
          </p:nvSpPr>
          <p:spPr bwMode="auto">
            <a:xfrm flipV="1">
              <a:off x="2352" y="2544"/>
              <a:ext cx="0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hangingPunct="0"/>
              <a:endParaRPr lang="en-US" sz="2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" name="Group 30"/>
          <p:cNvGrpSpPr>
            <a:grpSpLocks/>
          </p:cNvGrpSpPr>
          <p:nvPr/>
        </p:nvGrpSpPr>
        <p:grpSpPr bwMode="auto">
          <a:xfrm>
            <a:off x="6019800" y="2895600"/>
            <a:ext cx="2667000" cy="3870325"/>
            <a:chOff x="3792" y="1824"/>
            <a:chExt cx="1680" cy="2438"/>
          </a:xfrm>
        </p:grpSpPr>
        <p:pic>
          <p:nvPicPr>
            <p:cNvPr id="165903" name="Picture 9" descr="corner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92" y="1824"/>
              <a:ext cx="1440" cy="14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5904" name="Text Box 12"/>
            <p:cNvSpPr txBox="1">
              <a:spLocks noChangeArrowheads="1"/>
            </p:cNvSpPr>
            <p:nvPr/>
          </p:nvSpPr>
          <p:spPr bwMode="auto">
            <a:xfrm>
              <a:off x="3936" y="3284"/>
              <a:ext cx="1536" cy="9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en-US" altLang="en-US" sz="2400">
                  <a:solidFill>
                    <a:srgbClr val="003399"/>
                  </a:solidFill>
                  <a:latin typeface="Arial Unicode MS" panose="020B0604020202020204" pitchFamily="34" charset="-128"/>
                  <a:cs typeface="Times New Roman" panose="02020603050405020304" pitchFamily="18" charset="0"/>
                </a:rPr>
                <a:t>“corner”</a:t>
              </a:r>
              <a:r>
                <a:rPr lang="en-US" altLang="en-US" sz="2400">
                  <a:solidFill>
                    <a:srgbClr val="000000"/>
                  </a:solidFill>
                  <a:latin typeface="Arial Unicode MS" panose="020B0604020202020204" pitchFamily="34" charset="-128"/>
                  <a:cs typeface="Times New Roman" panose="02020603050405020304" pitchFamily="18" charset="0"/>
                </a:rPr>
                <a:t>:</a:t>
              </a:r>
              <a:br>
                <a:rPr lang="en-US" altLang="en-US" sz="2400">
                  <a:solidFill>
                    <a:srgbClr val="000000"/>
                  </a:solidFill>
                  <a:latin typeface="Arial Unicode MS" panose="020B0604020202020204" pitchFamily="34" charset="-128"/>
                  <a:cs typeface="Times New Roman" panose="02020603050405020304" pitchFamily="18" charset="0"/>
                </a:rPr>
              </a:br>
              <a:r>
                <a:rPr lang="en-US" altLang="en-US" sz="2400">
                  <a:solidFill>
                    <a:srgbClr val="000000"/>
                  </a:solidFill>
                  <a:latin typeface="Arial Unicode MS" panose="020B0604020202020204" pitchFamily="34" charset="-128"/>
                  <a:cs typeface="Times New Roman" panose="02020603050405020304" pitchFamily="18" charset="0"/>
                </a:rPr>
                <a:t>significant change in all directions</a:t>
              </a:r>
              <a:endParaRPr lang="ru-RU" altLang="en-US" sz="2400">
                <a:solidFill>
                  <a:srgbClr val="000000"/>
                </a:solidFill>
                <a:latin typeface="Arial Unicode MS" panose="020B0604020202020204" pitchFamily="34" charset="-128"/>
                <a:cs typeface="Times New Roman" panose="02020603050405020304" pitchFamily="18" charset="0"/>
              </a:endParaRPr>
            </a:p>
          </p:txBody>
        </p:sp>
        <p:sp>
          <p:nvSpPr>
            <p:cNvPr id="165905" name="Rectangle 17"/>
            <p:cNvSpPr>
              <a:spLocks noChangeArrowheads="1"/>
            </p:cNvSpPr>
            <p:nvPr/>
          </p:nvSpPr>
          <p:spPr bwMode="auto">
            <a:xfrm>
              <a:off x="4224" y="2016"/>
              <a:ext cx="432" cy="432"/>
            </a:xfrm>
            <a:prstGeom prst="rect">
              <a:avLst/>
            </a:prstGeom>
            <a:solidFill>
              <a:srgbClr val="FFCC99">
                <a:alpha val="39999"/>
              </a:srgb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hangingPunct="0">
                <a:spcBef>
                  <a:spcPct val="0"/>
                </a:spcBef>
              </a:pPr>
              <a:endParaRPr lang="en-US" altLang="en-US">
                <a:solidFill>
                  <a:srgbClr val="000000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65906" name="Line 18"/>
            <p:cNvSpPr>
              <a:spLocks noChangeShapeType="1"/>
            </p:cNvSpPr>
            <p:nvPr/>
          </p:nvSpPr>
          <p:spPr bwMode="auto">
            <a:xfrm flipH="1">
              <a:off x="4080" y="2448"/>
              <a:ext cx="144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hangingPunct="0"/>
              <a:endParaRPr lang="en-US" sz="2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5907" name="Line 20"/>
            <p:cNvSpPr>
              <a:spLocks noChangeShapeType="1"/>
            </p:cNvSpPr>
            <p:nvPr/>
          </p:nvSpPr>
          <p:spPr bwMode="auto">
            <a:xfrm flipH="1" flipV="1">
              <a:off x="4080" y="1872"/>
              <a:ext cx="144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hangingPunct="0"/>
              <a:endParaRPr lang="en-US" sz="2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5908" name="Line 21"/>
            <p:cNvSpPr>
              <a:spLocks noChangeShapeType="1"/>
            </p:cNvSpPr>
            <p:nvPr/>
          </p:nvSpPr>
          <p:spPr bwMode="auto">
            <a:xfrm>
              <a:off x="4656" y="2448"/>
              <a:ext cx="144" cy="144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hangingPunct="0"/>
              <a:endParaRPr lang="en-US" sz="2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5909" name="Line 22"/>
            <p:cNvSpPr>
              <a:spLocks noChangeShapeType="1"/>
            </p:cNvSpPr>
            <p:nvPr/>
          </p:nvSpPr>
          <p:spPr bwMode="auto">
            <a:xfrm flipV="1">
              <a:off x="4656" y="1872"/>
              <a:ext cx="144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hangingPunct="0"/>
              <a:endParaRPr lang="en-US" sz="2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" name="Group 28"/>
          <p:cNvGrpSpPr>
            <a:grpSpLocks/>
          </p:cNvGrpSpPr>
          <p:nvPr/>
        </p:nvGrpSpPr>
        <p:grpSpPr bwMode="auto">
          <a:xfrm>
            <a:off x="762000" y="2895600"/>
            <a:ext cx="2362200" cy="3505200"/>
            <a:chOff x="480" y="1824"/>
            <a:chExt cx="1488" cy="2208"/>
          </a:xfrm>
        </p:grpSpPr>
        <p:pic>
          <p:nvPicPr>
            <p:cNvPr id="165896" name="Picture 7" descr="corner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8" y="1824"/>
              <a:ext cx="1440" cy="14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5897" name="Text Box 10"/>
            <p:cNvSpPr txBox="1">
              <a:spLocks noChangeArrowheads="1"/>
            </p:cNvSpPr>
            <p:nvPr/>
          </p:nvSpPr>
          <p:spPr bwMode="auto">
            <a:xfrm>
              <a:off x="480" y="3284"/>
              <a:ext cx="1296" cy="7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en-US" altLang="en-US" sz="2400">
                  <a:solidFill>
                    <a:srgbClr val="003399"/>
                  </a:solidFill>
                  <a:latin typeface="Arial Unicode MS" panose="020B0604020202020204" pitchFamily="34" charset="-128"/>
                  <a:cs typeface="Times New Roman" panose="02020603050405020304" pitchFamily="18" charset="0"/>
                </a:rPr>
                <a:t>“flat”</a:t>
              </a:r>
              <a:r>
                <a:rPr lang="en-US" altLang="en-US" sz="2400">
                  <a:solidFill>
                    <a:srgbClr val="000000"/>
                  </a:solidFill>
                  <a:latin typeface="Arial Unicode MS" panose="020B0604020202020204" pitchFamily="34" charset="-128"/>
                  <a:cs typeface="Times New Roman" panose="02020603050405020304" pitchFamily="18" charset="0"/>
                </a:rPr>
                <a:t> region:</a:t>
              </a:r>
              <a:br>
                <a:rPr lang="en-US" altLang="en-US" sz="2400">
                  <a:solidFill>
                    <a:srgbClr val="000000"/>
                  </a:solidFill>
                  <a:latin typeface="Arial Unicode MS" panose="020B0604020202020204" pitchFamily="34" charset="-128"/>
                  <a:cs typeface="Times New Roman" panose="02020603050405020304" pitchFamily="18" charset="0"/>
                </a:rPr>
              </a:br>
              <a:r>
                <a:rPr lang="en-US" altLang="en-US" sz="2400">
                  <a:solidFill>
                    <a:srgbClr val="000000"/>
                  </a:solidFill>
                  <a:latin typeface="Arial Unicode MS" panose="020B0604020202020204" pitchFamily="34" charset="-128"/>
                  <a:cs typeface="Times New Roman" panose="02020603050405020304" pitchFamily="18" charset="0"/>
                </a:rPr>
                <a:t>no change in all directions</a:t>
              </a:r>
              <a:endParaRPr lang="ru-RU" altLang="en-US" sz="2400">
                <a:solidFill>
                  <a:srgbClr val="000000"/>
                </a:solidFill>
                <a:latin typeface="Arial Unicode MS" panose="020B0604020202020204" pitchFamily="34" charset="-128"/>
                <a:cs typeface="Times New Roman" panose="02020603050405020304" pitchFamily="18" charset="0"/>
              </a:endParaRPr>
            </a:p>
          </p:txBody>
        </p:sp>
        <p:sp>
          <p:nvSpPr>
            <p:cNvPr id="165898" name="Rectangle 13"/>
            <p:cNvSpPr>
              <a:spLocks noChangeArrowheads="1"/>
            </p:cNvSpPr>
            <p:nvPr/>
          </p:nvSpPr>
          <p:spPr bwMode="auto">
            <a:xfrm>
              <a:off x="1344" y="2496"/>
              <a:ext cx="432" cy="432"/>
            </a:xfrm>
            <a:prstGeom prst="rect">
              <a:avLst/>
            </a:prstGeom>
            <a:solidFill>
              <a:srgbClr val="FFCC99">
                <a:alpha val="39999"/>
              </a:srgb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hangingPunct="0">
                <a:spcBef>
                  <a:spcPct val="0"/>
                </a:spcBef>
              </a:pPr>
              <a:endParaRPr lang="en-US" altLang="en-US">
                <a:solidFill>
                  <a:srgbClr val="000000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65899" name="Line 23"/>
            <p:cNvSpPr>
              <a:spLocks noChangeShapeType="1"/>
            </p:cNvSpPr>
            <p:nvPr/>
          </p:nvSpPr>
          <p:spPr bwMode="auto">
            <a:xfrm>
              <a:off x="1776" y="2928"/>
              <a:ext cx="144" cy="144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hangingPunct="0"/>
              <a:endParaRPr lang="en-US" sz="2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5900" name="Line 24"/>
            <p:cNvSpPr>
              <a:spLocks noChangeShapeType="1"/>
            </p:cNvSpPr>
            <p:nvPr/>
          </p:nvSpPr>
          <p:spPr bwMode="auto">
            <a:xfrm flipH="1">
              <a:off x="1200" y="2928"/>
              <a:ext cx="144" cy="144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hangingPunct="0"/>
              <a:endParaRPr lang="en-US" sz="2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5901" name="Line 25"/>
            <p:cNvSpPr>
              <a:spLocks noChangeShapeType="1"/>
            </p:cNvSpPr>
            <p:nvPr/>
          </p:nvSpPr>
          <p:spPr bwMode="auto">
            <a:xfrm flipH="1" flipV="1">
              <a:off x="1200" y="2352"/>
              <a:ext cx="144" cy="144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hangingPunct="0"/>
              <a:endParaRPr lang="en-US" sz="2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5902" name="Line 26"/>
            <p:cNvSpPr>
              <a:spLocks noChangeShapeType="1"/>
            </p:cNvSpPr>
            <p:nvPr/>
          </p:nvSpPr>
          <p:spPr bwMode="auto">
            <a:xfrm flipV="1">
              <a:off x="1776" y="2352"/>
              <a:ext cx="144" cy="144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hangingPunct="0"/>
              <a:endParaRPr lang="en-US" sz="2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65895" name="Text Box 27"/>
          <p:cNvSpPr txBox="1">
            <a:spLocks noChangeArrowheads="1"/>
          </p:cNvSpPr>
          <p:nvPr/>
        </p:nvSpPr>
        <p:spPr bwMode="auto">
          <a:xfrm>
            <a:off x="47625" y="6553200"/>
            <a:ext cx="14763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0" hangingPunct="0">
              <a:spcBef>
                <a:spcPct val="0"/>
              </a:spcBef>
            </a:pPr>
            <a:r>
              <a:rPr lang="en-US" altLang="en-US" sz="1400">
                <a:solidFill>
                  <a:srgbClr val="000000"/>
                </a:solidFill>
                <a:cs typeface="Arial" panose="020B0604020202020204" pitchFamily="34" charset="0"/>
              </a:rPr>
              <a:t>Source: A. Efros</a:t>
            </a:r>
          </a:p>
        </p:txBody>
      </p:sp>
    </p:spTree>
    <p:extLst>
      <p:ext uri="{BB962C8B-B14F-4D97-AF65-F5344CB8AC3E}">
        <p14:creationId xmlns:p14="http://schemas.microsoft.com/office/powerpoint/2010/main" val="2508242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242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3950" y="1130300"/>
            <a:ext cx="6896100" cy="459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957944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266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143000"/>
            <a:ext cx="685800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250071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Corner Detection: Mathematics</a:t>
            </a:r>
            <a:endParaRPr lang="ru-RU" altLang="en-US"/>
          </a:p>
        </p:txBody>
      </p:sp>
      <p:graphicFrame>
        <p:nvGraphicFramePr>
          <p:cNvPr id="169987" name="Object 3"/>
          <p:cNvGraphicFramePr>
            <a:graphicFrameLocks noChangeAspect="1"/>
          </p:cNvGraphicFramePr>
          <p:nvPr/>
        </p:nvGraphicFramePr>
        <p:xfrm>
          <a:off x="1219200" y="1981200"/>
          <a:ext cx="6934200" cy="954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2" name="Equation" r:id="rId4" imgW="2768600" imgH="381000" progId="">
                  <p:embed/>
                </p:oleObj>
              </mc:Choice>
              <mc:Fallback>
                <p:oleObj name="Equation" r:id="rId4" imgW="2768600" imgH="381000" progId="">
                  <p:embed/>
                  <p:pic>
                    <p:nvPicPr>
                      <p:cNvPr id="169987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9200" y="1981200"/>
                        <a:ext cx="6934200" cy="954088"/>
                      </a:xfrm>
                      <a:prstGeom prst="rect">
                        <a:avLst/>
                      </a:prstGeom>
                      <a:solidFill>
                        <a:srgbClr val="67D967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9988" name="Text Box 4"/>
          <p:cNvSpPr txBox="1">
            <a:spLocks noChangeArrowheads="1"/>
          </p:cNvSpPr>
          <p:nvPr/>
        </p:nvSpPr>
        <p:spPr bwMode="auto">
          <a:xfrm>
            <a:off x="1360488" y="914400"/>
            <a:ext cx="6684962" cy="95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</a:pPr>
            <a:r>
              <a:rPr lang="en-US" altLang="en-US">
                <a:solidFill>
                  <a:srgbClr val="000000"/>
                </a:solidFill>
                <a:cs typeface="Times New Roman" panose="02020603050405020304" pitchFamily="18" charset="0"/>
              </a:rPr>
              <a:t>Change in appearance of window </a:t>
            </a:r>
            <a:r>
              <a:rPr lang="en-US" altLang="en-US" i="1">
                <a:solidFill>
                  <a:srgbClr val="000000"/>
                </a:solidFill>
                <a:cs typeface="Times New Roman" panose="02020603050405020304" pitchFamily="18" charset="0"/>
              </a:rPr>
              <a:t>w</a:t>
            </a:r>
            <a:r>
              <a:rPr lang="en-US" altLang="en-US">
                <a:solidFill>
                  <a:srgbClr val="000000"/>
                </a:solidFill>
                <a:cs typeface="Times New Roman" panose="02020603050405020304" pitchFamily="18" charset="0"/>
              </a:rPr>
              <a:t>(</a:t>
            </a:r>
            <a:r>
              <a:rPr lang="en-US" altLang="en-US" i="1">
                <a:solidFill>
                  <a:srgbClr val="000000"/>
                </a:solidFill>
                <a:cs typeface="Times New Roman" panose="02020603050405020304" pitchFamily="18" charset="0"/>
              </a:rPr>
              <a:t>x</a:t>
            </a:r>
            <a:r>
              <a:rPr lang="en-US" altLang="en-US">
                <a:solidFill>
                  <a:srgbClr val="000000"/>
                </a:solidFill>
                <a:cs typeface="Times New Roman" panose="02020603050405020304" pitchFamily="18" charset="0"/>
              </a:rPr>
              <a:t>,</a:t>
            </a:r>
            <a:r>
              <a:rPr lang="en-US" altLang="en-US" i="1">
                <a:solidFill>
                  <a:srgbClr val="000000"/>
                </a:solidFill>
                <a:cs typeface="Times New Roman" panose="02020603050405020304" pitchFamily="18" charset="0"/>
              </a:rPr>
              <a:t>y</a:t>
            </a:r>
            <a:r>
              <a:rPr lang="en-US" altLang="en-US">
                <a:solidFill>
                  <a:srgbClr val="000000"/>
                </a:solidFill>
                <a:cs typeface="Times New Roman" panose="02020603050405020304" pitchFamily="18" charset="0"/>
              </a:rPr>
              <a:t>) </a:t>
            </a:r>
          </a:p>
          <a:p>
            <a:pPr algn="ctr">
              <a:spcBef>
                <a:spcPct val="0"/>
              </a:spcBef>
            </a:pPr>
            <a:r>
              <a:rPr lang="en-US" altLang="en-US">
                <a:solidFill>
                  <a:srgbClr val="000000"/>
                </a:solidFill>
                <a:cs typeface="Times New Roman" panose="02020603050405020304" pitchFamily="18" charset="0"/>
              </a:rPr>
              <a:t>for the shift [</a:t>
            </a:r>
            <a:r>
              <a:rPr lang="en-US" altLang="en-US" i="1">
                <a:solidFill>
                  <a:srgbClr val="000000"/>
                </a:solidFill>
                <a:cs typeface="Times New Roman" panose="02020603050405020304" pitchFamily="18" charset="0"/>
              </a:rPr>
              <a:t>u,v</a:t>
            </a:r>
            <a:r>
              <a:rPr lang="en-US" altLang="en-US">
                <a:solidFill>
                  <a:srgbClr val="000000"/>
                </a:solidFill>
                <a:cs typeface="Times New Roman" panose="02020603050405020304" pitchFamily="18" charset="0"/>
              </a:rPr>
              <a:t>]:</a:t>
            </a:r>
            <a:endParaRPr lang="ru-RU" altLang="en-US">
              <a:solidFill>
                <a:srgbClr val="000000"/>
              </a:solidFill>
              <a:cs typeface="Times New Roman" panose="02020603050405020304" pitchFamily="18" charset="0"/>
            </a:endParaRPr>
          </a:p>
        </p:txBody>
      </p:sp>
      <p:pic>
        <p:nvPicPr>
          <p:cNvPr id="169989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3810000"/>
            <a:ext cx="2781300" cy="278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9990" name="Picture 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4191000"/>
            <a:ext cx="1971675" cy="1981200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9991" name="Rectangle 10"/>
          <p:cNvSpPr>
            <a:spLocks noChangeArrowheads="1"/>
          </p:cNvSpPr>
          <p:nvPr/>
        </p:nvSpPr>
        <p:spPr bwMode="auto">
          <a:xfrm>
            <a:off x="2265363" y="4452938"/>
            <a:ext cx="1462087" cy="1463675"/>
          </a:xfrm>
          <a:prstGeom prst="rect">
            <a:avLst/>
          </a:prstGeom>
          <a:noFill/>
          <a:ln w="254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hangingPunct="0">
              <a:spcBef>
                <a:spcPct val="0"/>
              </a:spcBef>
            </a:pPr>
            <a:endParaRPr lang="en-US" altLang="en-US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69992" name="TextBox 11"/>
          <p:cNvSpPr txBox="1">
            <a:spLocks noChangeArrowheads="1"/>
          </p:cNvSpPr>
          <p:nvPr/>
        </p:nvSpPr>
        <p:spPr bwMode="auto">
          <a:xfrm>
            <a:off x="2514600" y="3276600"/>
            <a:ext cx="104298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hangingPunct="0">
              <a:spcBef>
                <a:spcPct val="0"/>
              </a:spcBef>
            </a:pPr>
            <a:r>
              <a:rPr lang="en-US" altLang="en-US" i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en-US" i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en-US" i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169993" name="TextBox 12"/>
          <p:cNvSpPr txBox="1">
            <a:spLocks noChangeArrowheads="1"/>
          </p:cNvSpPr>
          <p:nvPr/>
        </p:nvSpPr>
        <p:spPr bwMode="auto">
          <a:xfrm>
            <a:off x="6196013" y="3590925"/>
            <a:ext cx="116363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hangingPunct="0">
              <a:spcBef>
                <a:spcPct val="0"/>
              </a:spcBef>
            </a:pPr>
            <a:r>
              <a:rPr lang="en-US" altLang="en-US" i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en-US" i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en-US" i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2651125" y="4191000"/>
            <a:ext cx="1463675" cy="1463675"/>
          </a:xfrm>
          <a:prstGeom prst="rect">
            <a:avLst/>
          </a:prstGeom>
          <a:noFill/>
          <a:ln w="25400" algn="ctr">
            <a:solidFill>
              <a:srgbClr val="00FF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hangingPunct="0">
              <a:spcBef>
                <a:spcPct val="0"/>
              </a:spcBef>
            </a:pPr>
            <a:endParaRPr lang="en-US" altLang="en-US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7159625" y="4745038"/>
            <a:ext cx="174625" cy="174625"/>
          </a:xfrm>
          <a:prstGeom prst="rect">
            <a:avLst/>
          </a:prstGeom>
          <a:noFill/>
          <a:ln w="25400" algn="ctr">
            <a:solidFill>
              <a:srgbClr val="00F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hangingPunct="0">
              <a:spcBef>
                <a:spcPct val="0"/>
              </a:spcBef>
            </a:pPr>
            <a:endParaRPr lang="en-US" altLang="en-US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>
            <a:spLocks noChangeArrowheads="1"/>
          </p:cNvSpPr>
          <p:nvPr/>
        </p:nvSpPr>
        <p:spPr bwMode="auto">
          <a:xfrm>
            <a:off x="6858000" y="4876800"/>
            <a:ext cx="715963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hangingPunct="0">
              <a:spcBef>
                <a:spcPct val="0"/>
              </a:spcBef>
            </a:pPr>
            <a:r>
              <a:rPr lang="en-US" altLang="en-US" sz="1600" b="1" i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en-US" sz="1600" b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(3,2)</a:t>
            </a:r>
          </a:p>
        </p:txBody>
      </p:sp>
      <p:sp>
        <p:nvSpPr>
          <p:cNvPr id="169997" name="TextBox 11"/>
          <p:cNvSpPr txBox="1">
            <a:spLocks noChangeArrowheads="1"/>
          </p:cNvSpPr>
          <p:nvPr/>
        </p:nvSpPr>
        <p:spPr bwMode="auto">
          <a:xfrm>
            <a:off x="2514600" y="5876925"/>
            <a:ext cx="116046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hangingPunct="0">
              <a:spcBef>
                <a:spcPct val="0"/>
              </a:spcBef>
            </a:pPr>
            <a:r>
              <a:rPr lang="en-US" altLang="en-US" i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altLang="en-US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en-US" i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en-US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en-US" i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en-US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58855177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Corner Detection: Mathematics</a:t>
            </a:r>
            <a:endParaRPr lang="ru-RU" altLang="en-US"/>
          </a:p>
        </p:txBody>
      </p:sp>
      <p:graphicFrame>
        <p:nvGraphicFramePr>
          <p:cNvPr id="172035" name="Object 3"/>
          <p:cNvGraphicFramePr>
            <a:graphicFrameLocks noChangeAspect="1"/>
          </p:cNvGraphicFramePr>
          <p:nvPr/>
        </p:nvGraphicFramePr>
        <p:xfrm>
          <a:off x="1219200" y="1981200"/>
          <a:ext cx="6934200" cy="954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6" name="Equation" r:id="rId4" imgW="2768600" imgH="381000" progId="">
                  <p:embed/>
                </p:oleObj>
              </mc:Choice>
              <mc:Fallback>
                <p:oleObj name="Equation" r:id="rId4" imgW="2768600" imgH="381000" progId="">
                  <p:embed/>
                  <p:pic>
                    <p:nvPicPr>
                      <p:cNvPr id="172035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9200" y="1981200"/>
                        <a:ext cx="6934200" cy="954088"/>
                      </a:xfrm>
                      <a:prstGeom prst="rect">
                        <a:avLst/>
                      </a:prstGeom>
                      <a:solidFill>
                        <a:srgbClr val="67D967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72036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3810000"/>
            <a:ext cx="2781300" cy="278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2037" name="Picture 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4191000"/>
            <a:ext cx="1971675" cy="1981200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2038" name="Rectangle 10"/>
          <p:cNvSpPr>
            <a:spLocks noChangeArrowheads="1"/>
          </p:cNvSpPr>
          <p:nvPr/>
        </p:nvSpPr>
        <p:spPr bwMode="auto">
          <a:xfrm>
            <a:off x="2265363" y="4452938"/>
            <a:ext cx="1462087" cy="1463675"/>
          </a:xfrm>
          <a:prstGeom prst="rect">
            <a:avLst/>
          </a:prstGeom>
          <a:noFill/>
          <a:ln w="254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hangingPunct="0">
              <a:spcBef>
                <a:spcPct val="0"/>
              </a:spcBef>
            </a:pPr>
            <a:endParaRPr lang="en-US" altLang="en-US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72039" name="TextBox 11"/>
          <p:cNvSpPr txBox="1">
            <a:spLocks noChangeArrowheads="1"/>
          </p:cNvSpPr>
          <p:nvPr/>
        </p:nvSpPr>
        <p:spPr bwMode="auto">
          <a:xfrm>
            <a:off x="2514600" y="3276600"/>
            <a:ext cx="104298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hangingPunct="0">
              <a:spcBef>
                <a:spcPct val="0"/>
              </a:spcBef>
            </a:pPr>
            <a:r>
              <a:rPr lang="en-US" altLang="en-US" i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en-US" i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en-US" i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172040" name="TextBox 12"/>
          <p:cNvSpPr txBox="1">
            <a:spLocks noChangeArrowheads="1"/>
          </p:cNvSpPr>
          <p:nvPr/>
        </p:nvSpPr>
        <p:spPr bwMode="auto">
          <a:xfrm>
            <a:off x="6196013" y="3590925"/>
            <a:ext cx="116363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hangingPunct="0">
              <a:spcBef>
                <a:spcPct val="0"/>
              </a:spcBef>
            </a:pPr>
            <a:r>
              <a:rPr lang="en-US" altLang="en-US" i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en-US" i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en-US" i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172041" name="Rectangle 15"/>
          <p:cNvSpPr>
            <a:spLocks noChangeArrowheads="1"/>
          </p:cNvSpPr>
          <p:nvPr/>
        </p:nvSpPr>
        <p:spPr bwMode="auto">
          <a:xfrm>
            <a:off x="6629400" y="5084763"/>
            <a:ext cx="173038" cy="173037"/>
          </a:xfrm>
          <a:prstGeom prst="rect">
            <a:avLst/>
          </a:prstGeom>
          <a:noFill/>
          <a:ln w="25400" algn="ctr">
            <a:solidFill>
              <a:srgbClr val="00F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hangingPunct="0">
              <a:spcBef>
                <a:spcPct val="0"/>
              </a:spcBef>
            </a:pPr>
            <a:endParaRPr lang="en-US" altLang="en-US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72042" name="TextBox 16"/>
          <p:cNvSpPr txBox="1">
            <a:spLocks noChangeArrowheads="1"/>
          </p:cNvSpPr>
          <p:nvPr/>
        </p:nvSpPr>
        <p:spPr bwMode="auto">
          <a:xfrm>
            <a:off x="6324600" y="5224463"/>
            <a:ext cx="715963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hangingPunct="0">
              <a:spcBef>
                <a:spcPct val="0"/>
              </a:spcBef>
            </a:pPr>
            <a:r>
              <a:rPr lang="en-US" altLang="en-US" sz="1600" b="1" i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en-US" sz="1600" b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(0,0)</a:t>
            </a:r>
          </a:p>
        </p:txBody>
      </p:sp>
      <p:sp>
        <p:nvSpPr>
          <p:cNvPr id="172043" name="TextBox 11"/>
          <p:cNvSpPr txBox="1">
            <a:spLocks noChangeArrowheads="1"/>
          </p:cNvSpPr>
          <p:nvPr/>
        </p:nvSpPr>
        <p:spPr bwMode="auto">
          <a:xfrm>
            <a:off x="2514600" y="5876925"/>
            <a:ext cx="116046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hangingPunct="0">
              <a:spcBef>
                <a:spcPct val="0"/>
              </a:spcBef>
            </a:pPr>
            <a:r>
              <a:rPr lang="en-US" altLang="en-US" i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altLang="en-US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en-US" i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en-US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en-US" i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en-US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172044" name="Text Box 4"/>
          <p:cNvSpPr txBox="1">
            <a:spLocks noChangeArrowheads="1"/>
          </p:cNvSpPr>
          <p:nvPr/>
        </p:nvSpPr>
        <p:spPr bwMode="auto">
          <a:xfrm>
            <a:off x="1360488" y="914400"/>
            <a:ext cx="6684962" cy="95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</a:pPr>
            <a:r>
              <a:rPr lang="en-US" altLang="en-US">
                <a:solidFill>
                  <a:srgbClr val="000000"/>
                </a:solidFill>
                <a:cs typeface="Times New Roman" panose="02020603050405020304" pitchFamily="18" charset="0"/>
              </a:rPr>
              <a:t>Change in appearance of window </a:t>
            </a:r>
            <a:r>
              <a:rPr lang="en-US" altLang="en-US" i="1">
                <a:solidFill>
                  <a:srgbClr val="000000"/>
                </a:solidFill>
                <a:cs typeface="Times New Roman" panose="02020603050405020304" pitchFamily="18" charset="0"/>
              </a:rPr>
              <a:t>w</a:t>
            </a:r>
            <a:r>
              <a:rPr lang="en-US" altLang="en-US">
                <a:solidFill>
                  <a:srgbClr val="000000"/>
                </a:solidFill>
                <a:cs typeface="Times New Roman" panose="02020603050405020304" pitchFamily="18" charset="0"/>
              </a:rPr>
              <a:t>(</a:t>
            </a:r>
            <a:r>
              <a:rPr lang="en-US" altLang="en-US" i="1">
                <a:solidFill>
                  <a:srgbClr val="000000"/>
                </a:solidFill>
                <a:cs typeface="Times New Roman" panose="02020603050405020304" pitchFamily="18" charset="0"/>
              </a:rPr>
              <a:t>x</a:t>
            </a:r>
            <a:r>
              <a:rPr lang="en-US" altLang="en-US">
                <a:solidFill>
                  <a:srgbClr val="000000"/>
                </a:solidFill>
                <a:cs typeface="Times New Roman" panose="02020603050405020304" pitchFamily="18" charset="0"/>
              </a:rPr>
              <a:t>,</a:t>
            </a:r>
            <a:r>
              <a:rPr lang="en-US" altLang="en-US" i="1">
                <a:solidFill>
                  <a:srgbClr val="000000"/>
                </a:solidFill>
                <a:cs typeface="Times New Roman" panose="02020603050405020304" pitchFamily="18" charset="0"/>
              </a:rPr>
              <a:t>y</a:t>
            </a:r>
            <a:r>
              <a:rPr lang="en-US" altLang="en-US">
                <a:solidFill>
                  <a:srgbClr val="000000"/>
                </a:solidFill>
                <a:cs typeface="Times New Roman" panose="02020603050405020304" pitchFamily="18" charset="0"/>
              </a:rPr>
              <a:t>) </a:t>
            </a:r>
          </a:p>
          <a:p>
            <a:pPr algn="ctr">
              <a:spcBef>
                <a:spcPct val="0"/>
              </a:spcBef>
            </a:pPr>
            <a:r>
              <a:rPr lang="en-US" altLang="en-US">
                <a:solidFill>
                  <a:srgbClr val="000000"/>
                </a:solidFill>
                <a:cs typeface="Times New Roman" panose="02020603050405020304" pitchFamily="18" charset="0"/>
              </a:rPr>
              <a:t>for the shift [</a:t>
            </a:r>
            <a:r>
              <a:rPr lang="en-US" altLang="en-US" i="1">
                <a:solidFill>
                  <a:srgbClr val="000000"/>
                </a:solidFill>
                <a:cs typeface="Times New Roman" panose="02020603050405020304" pitchFamily="18" charset="0"/>
              </a:rPr>
              <a:t>u,v</a:t>
            </a:r>
            <a:r>
              <a:rPr lang="en-US" altLang="en-US">
                <a:solidFill>
                  <a:srgbClr val="000000"/>
                </a:solidFill>
                <a:cs typeface="Times New Roman" panose="02020603050405020304" pitchFamily="18" charset="0"/>
              </a:rPr>
              <a:t>]:</a:t>
            </a:r>
            <a:endParaRPr lang="ru-RU" altLang="en-US">
              <a:solidFill>
                <a:srgbClr val="000000"/>
              </a:solidFill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1448492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Corner Detection: Mathematics</a:t>
            </a:r>
            <a:endParaRPr lang="ru-RU" altLang="en-US"/>
          </a:p>
        </p:txBody>
      </p:sp>
      <p:graphicFrame>
        <p:nvGraphicFramePr>
          <p:cNvPr id="174083" name="Object 3"/>
          <p:cNvGraphicFramePr>
            <a:graphicFrameLocks noChangeAspect="1"/>
          </p:cNvGraphicFramePr>
          <p:nvPr/>
        </p:nvGraphicFramePr>
        <p:xfrm>
          <a:off x="1219200" y="1981200"/>
          <a:ext cx="6934200" cy="954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0" name="Equation" r:id="rId4" imgW="2768600" imgH="381000" progId="">
                  <p:embed/>
                </p:oleObj>
              </mc:Choice>
              <mc:Fallback>
                <p:oleObj name="Equation" r:id="rId4" imgW="2768600" imgH="381000" progId="">
                  <p:embed/>
                  <p:pic>
                    <p:nvPicPr>
                      <p:cNvPr id="174083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9200" y="1981200"/>
                        <a:ext cx="6934200" cy="954088"/>
                      </a:xfrm>
                      <a:prstGeom prst="rect">
                        <a:avLst/>
                      </a:prstGeom>
                      <a:solidFill>
                        <a:srgbClr val="67D967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6477000" y="2514600"/>
            <a:ext cx="1371600" cy="1371600"/>
            <a:chOff x="4080" y="1920"/>
            <a:chExt cx="864" cy="864"/>
          </a:xfrm>
        </p:grpSpPr>
        <p:sp>
          <p:nvSpPr>
            <p:cNvPr id="174113" name="Line 6"/>
            <p:cNvSpPr>
              <a:spLocks noChangeShapeType="1"/>
            </p:cNvSpPr>
            <p:nvPr/>
          </p:nvSpPr>
          <p:spPr bwMode="auto">
            <a:xfrm flipH="1" flipV="1">
              <a:off x="4368" y="1920"/>
              <a:ext cx="96" cy="52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hangingPunct="0"/>
              <a:endParaRPr lang="en-US" sz="2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4114" name="AutoShape 7"/>
            <p:cNvSpPr>
              <a:spLocks noChangeArrowheads="1"/>
            </p:cNvSpPr>
            <p:nvPr/>
          </p:nvSpPr>
          <p:spPr bwMode="auto">
            <a:xfrm>
              <a:off x="4080" y="2448"/>
              <a:ext cx="864" cy="336"/>
            </a:xfrm>
            <a:prstGeom prst="roundRect">
              <a:avLst>
                <a:gd name="adj" fmla="val 45486"/>
              </a:avLst>
            </a:prstGeom>
            <a:solidFill>
              <a:srgbClr val="B3FFB3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hangingPunct="0">
                <a:spcBef>
                  <a:spcPct val="0"/>
                </a:spcBef>
              </a:pPr>
              <a:endParaRPr lang="en-US" altLang="en-US">
                <a:solidFill>
                  <a:srgbClr val="000000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74115" name="Text Box 8"/>
            <p:cNvSpPr txBox="1">
              <a:spLocks noChangeArrowheads="1"/>
            </p:cNvSpPr>
            <p:nvPr/>
          </p:nvSpPr>
          <p:spPr bwMode="auto">
            <a:xfrm>
              <a:off x="4080" y="2486"/>
              <a:ext cx="864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sz="2000">
                  <a:solidFill>
                    <a:srgbClr val="000000"/>
                  </a:solidFill>
                  <a:latin typeface="Tahoma" panose="020B0604030504040204" pitchFamily="34" charset="0"/>
                  <a:cs typeface="Tahoma" panose="020B0604030504040204" pitchFamily="34" charset="0"/>
                </a:rPr>
                <a:t>Intensity</a:t>
              </a:r>
              <a:endParaRPr lang="ru-RU" altLang="en-US" sz="2000">
                <a:solidFill>
                  <a:srgbClr val="000000"/>
                </a:solidFill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grpSp>
        <p:nvGrpSpPr>
          <p:cNvPr id="3" name="Group 9"/>
          <p:cNvGrpSpPr>
            <a:grpSpLocks/>
          </p:cNvGrpSpPr>
          <p:nvPr/>
        </p:nvGrpSpPr>
        <p:grpSpPr bwMode="auto">
          <a:xfrm>
            <a:off x="4114800" y="2667000"/>
            <a:ext cx="1385888" cy="1371600"/>
            <a:chOff x="2592" y="2016"/>
            <a:chExt cx="873" cy="864"/>
          </a:xfrm>
        </p:grpSpPr>
        <p:sp>
          <p:nvSpPr>
            <p:cNvPr id="174110" name="AutoShape 10"/>
            <p:cNvSpPr>
              <a:spLocks noChangeArrowheads="1"/>
            </p:cNvSpPr>
            <p:nvPr/>
          </p:nvSpPr>
          <p:spPr bwMode="auto">
            <a:xfrm>
              <a:off x="2592" y="2400"/>
              <a:ext cx="864" cy="480"/>
            </a:xfrm>
            <a:prstGeom prst="roundRect">
              <a:avLst>
                <a:gd name="adj" fmla="val 45486"/>
              </a:avLst>
            </a:prstGeom>
            <a:solidFill>
              <a:srgbClr val="B3FFB3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hangingPunct="0">
                <a:spcBef>
                  <a:spcPct val="0"/>
                </a:spcBef>
              </a:pPr>
              <a:endParaRPr lang="en-US" altLang="en-US">
                <a:solidFill>
                  <a:srgbClr val="000000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74111" name="Text Box 11"/>
            <p:cNvSpPr txBox="1">
              <a:spLocks noChangeArrowheads="1"/>
            </p:cNvSpPr>
            <p:nvPr/>
          </p:nvSpPr>
          <p:spPr bwMode="auto">
            <a:xfrm>
              <a:off x="2601" y="2427"/>
              <a:ext cx="864" cy="4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sz="2000">
                  <a:solidFill>
                    <a:srgbClr val="000000"/>
                  </a:solidFill>
                  <a:latin typeface="Tahoma" panose="020B0604030504040204" pitchFamily="34" charset="0"/>
                  <a:cs typeface="Tahoma" panose="020B0604030504040204" pitchFamily="34" charset="0"/>
                </a:rPr>
                <a:t>Shifted intensity</a:t>
              </a:r>
              <a:endParaRPr lang="ru-RU" altLang="en-US" sz="2000">
                <a:solidFill>
                  <a:srgbClr val="000000"/>
                </a:solidFill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74112" name="Line 12"/>
            <p:cNvSpPr>
              <a:spLocks noChangeShapeType="1"/>
            </p:cNvSpPr>
            <p:nvPr/>
          </p:nvSpPr>
          <p:spPr bwMode="auto">
            <a:xfrm flipH="1" flipV="1">
              <a:off x="2928" y="2016"/>
              <a:ext cx="48" cy="38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hangingPunct="0"/>
              <a:endParaRPr lang="en-US" sz="2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" name="Group 13"/>
          <p:cNvGrpSpPr>
            <a:grpSpLocks/>
          </p:cNvGrpSpPr>
          <p:nvPr/>
        </p:nvGrpSpPr>
        <p:grpSpPr bwMode="auto">
          <a:xfrm>
            <a:off x="1905000" y="2590800"/>
            <a:ext cx="1385888" cy="1447800"/>
            <a:chOff x="1200" y="1968"/>
            <a:chExt cx="873" cy="912"/>
          </a:xfrm>
        </p:grpSpPr>
        <p:sp>
          <p:nvSpPr>
            <p:cNvPr id="174107" name="AutoShape 14"/>
            <p:cNvSpPr>
              <a:spLocks noChangeArrowheads="1"/>
            </p:cNvSpPr>
            <p:nvPr/>
          </p:nvSpPr>
          <p:spPr bwMode="auto">
            <a:xfrm>
              <a:off x="1200" y="2400"/>
              <a:ext cx="864" cy="480"/>
            </a:xfrm>
            <a:prstGeom prst="roundRect">
              <a:avLst>
                <a:gd name="adj" fmla="val 45486"/>
              </a:avLst>
            </a:prstGeom>
            <a:solidFill>
              <a:srgbClr val="B3FFB3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hangingPunct="0">
                <a:spcBef>
                  <a:spcPct val="0"/>
                </a:spcBef>
              </a:pPr>
              <a:endParaRPr lang="en-US" altLang="en-US">
                <a:solidFill>
                  <a:srgbClr val="000000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74108" name="Text Box 15"/>
            <p:cNvSpPr txBox="1">
              <a:spLocks noChangeArrowheads="1"/>
            </p:cNvSpPr>
            <p:nvPr/>
          </p:nvSpPr>
          <p:spPr bwMode="auto">
            <a:xfrm>
              <a:off x="1209" y="2427"/>
              <a:ext cx="864" cy="4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sz="2000">
                  <a:solidFill>
                    <a:srgbClr val="000000"/>
                  </a:solidFill>
                  <a:latin typeface="Tahoma" panose="020B0604030504040204" pitchFamily="34" charset="0"/>
                  <a:cs typeface="Tahoma" panose="020B0604030504040204" pitchFamily="34" charset="0"/>
                </a:rPr>
                <a:t>Window function</a:t>
              </a:r>
              <a:endParaRPr lang="ru-RU" altLang="en-US" sz="2000">
                <a:solidFill>
                  <a:srgbClr val="000000"/>
                </a:solidFill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74109" name="Line 16"/>
            <p:cNvSpPr>
              <a:spLocks noChangeShapeType="1"/>
            </p:cNvSpPr>
            <p:nvPr/>
          </p:nvSpPr>
          <p:spPr bwMode="auto">
            <a:xfrm flipV="1">
              <a:off x="1728" y="1968"/>
              <a:ext cx="336" cy="43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hangingPunct="0"/>
              <a:endParaRPr lang="en-US" sz="2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5" name="Group 17"/>
          <p:cNvGrpSpPr>
            <a:grpSpLocks/>
          </p:cNvGrpSpPr>
          <p:nvPr/>
        </p:nvGrpSpPr>
        <p:grpSpPr bwMode="auto">
          <a:xfrm>
            <a:off x="152400" y="4876800"/>
            <a:ext cx="8758238" cy="1281113"/>
            <a:chOff x="99" y="3312"/>
            <a:chExt cx="5517" cy="807"/>
          </a:xfrm>
        </p:grpSpPr>
        <p:grpSp>
          <p:nvGrpSpPr>
            <p:cNvPr id="174090" name="Group 18"/>
            <p:cNvGrpSpPr>
              <a:grpSpLocks/>
            </p:cNvGrpSpPr>
            <p:nvPr/>
          </p:nvGrpSpPr>
          <p:grpSpPr bwMode="auto">
            <a:xfrm>
              <a:off x="4128" y="3312"/>
              <a:ext cx="1488" cy="432"/>
              <a:chOff x="3696" y="3264"/>
              <a:chExt cx="1920" cy="624"/>
            </a:xfrm>
          </p:grpSpPr>
          <p:grpSp>
            <p:nvGrpSpPr>
              <p:cNvPr id="174100" name="Group 19"/>
              <p:cNvGrpSpPr>
                <a:grpSpLocks/>
              </p:cNvGrpSpPr>
              <p:nvPr/>
            </p:nvGrpSpPr>
            <p:grpSpPr bwMode="auto">
              <a:xfrm>
                <a:off x="3696" y="3648"/>
                <a:ext cx="1920" cy="240"/>
                <a:chOff x="3408" y="3648"/>
                <a:chExt cx="1920" cy="240"/>
              </a:xfrm>
            </p:grpSpPr>
            <p:sp>
              <p:nvSpPr>
                <p:cNvPr id="174105" name="AutoShape 20"/>
                <p:cNvSpPr>
                  <a:spLocks noChangeArrowheads="1"/>
                </p:cNvSpPr>
                <p:nvPr/>
              </p:nvSpPr>
              <p:spPr bwMode="auto">
                <a:xfrm>
                  <a:off x="3408" y="3648"/>
                  <a:ext cx="1920" cy="240"/>
                </a:xfrm>
                <a:prstGeom prst="parallelogram">
                  <a:avLst>
                    <a:gd name="adj" fmla="val 200000"/>
                  </a:avLst>
                </a:prstGeom>
                <a:solidFill>
                  <a:srgbClr val="C0C0C0"/>
                </a:solidFill>
                <a:ln w="9525">
                  <a:solidFill>
                    <a:schemeClr val="tx1"/>
                  </a:solidFill>
                  <a:prstDash val="dash"/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–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»"/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hangingPunct="0">
                    <a:spcBef>
                      <a:spcPct val="0"/>
                    </a:spcBef>
                  </a:pPr>
                  <a:endParaRPr lang="en-US" altLang="en-US">
                    <a:solidFill>
                      <a:srgbClr val="000000"/>
                    </a:solidFill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74106" name="Freeform 21"/>
                <p:cNvSpPr>
                  <a:spLocks/>
                </p:cNvSpPr>
                <p:nvPr/>
              </p:nvSpPr>
              <p:spPr bwMode="auto">
                <a:xfrm>
                  <a:off x="3840" y="3696"/>
                  <a:ext cx="960" cy="144"/>
                </a:xfrm>
                <a:custGeom>
                  <a:avLst/>
                  <a:gdLst>
                    <a:gd name="T0" fmla="*/ 0 w 960"/>
                    <a:gd name="T1" fmla="*/ 144 h 144"/>
                    <a:gd name="T2" fmla="*/ 240 w 960"/>
                    <a:gd name="T3" fmla="*/ 0 h 144"/>
                    <a:gd name="T4" fmla="*/ 960 w 960"/>
                    <a:gd name="T5" fmla="*/ 96 h 144"/>
                    <a:gd name="T6" fmla="*/ 0 60000 65536"/>
                    <a:gd name="T7" fmla="*/ 0 60000 65536"/>
                    <a:gd name="T8" fmla="*/ 0 60000 65536"/>
                    <a:gd name="T9" fmla="*/ 0 w 960"/>
                    <a:gd name="T10" fmla="*/ 0 h 144"/>
                    <a:gd name="T11" fmla="*/ 960 w 960"/>
                    <a:gd name="T12" fmla="*/ 144 h 144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960" h="144">
                      <a:moveTo>
                        <a:pt x="0" y="144"/>
                      </a:moveTo>
                      <a:lnTo>
                        <a:pt x="240" y="0"/>
                      </a:lnTo>
                      <a:lnTo>
                        <a:pt x="960" y="96"/>
                      </a:ln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eaLnBrk="0" hangingPunct="0"/>
                  <a:endParaRPr lang="en-US" sz="28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174101" name="Group 22"/>
              <p:cNvGrpSpPr>
                <a:grpSpLocks/>
              </p:cNvGrpSpPr>
              <p:nvPr/>
            </p:nvGrpSpPr>
            <p:grpSpPr bwMode="auto">
              <a:xfrm>
                <a:off x="3744" y="3264"/>
                <a:ext cx="1824" cy="528"/>
                <a:chOff x="1680" y="3312"/>
                <a:chExt cx="2640" cy="816"/>
              </a:xfrm>
            </p:grpSpPr>
            <p:sp>
              <p:nvSpPr>
                <p:cNvPr id="174102" name="Freeform 23"/>
                <p:cNvSpPr>
                  <a:spLocks/>
                </p:cNvSpPr>
                <p:nvPr/>
              </p:nvSpPr>
              <p:spPr bwMode="auto">
                <a:xfrm>
                  <a:off x="1680" y="3312"/>
                  <a:ext cx="1248" cy="816"/>
                </a:xfrm>
                <a:custGeom>
                  <a:avLst/>
                  <a:gdLst>
                    <a:gd name="T0" fmla="*/ 0 w 1248"/>
                    <a:gd name="T1" fmla="*/ 816 h 816"/>
                    <a:gd name="T2" fmla="*/ 336 w 1248"/>
                    <a:gd name="T3" fmla="*/ 720 h 816"/>
                    <a:gd name="T4" fmla="*/ 768 w 1248"/>
                    <a:gd name="T5" fmla="*/ 288 h 816"/>
                    <a:gd name="T6" fmla="*/ 1008 w 1248"/>
                    <a:gd name="T7" fmla="*/ 96 h 816"/>
                    <a:gd name="T8" fmla="*/ 1248 w 1248"/>
                    <a:gd name="T9" fmla="*/ 0 h 81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248"/>
                    <a:gd name="T16" fmla="*/ 0 h 816"/>
                    <a:gd name="T17" fmla="*/ 1248 w 1248"/>
                    <a:gd name="T18" fmla="*/ 816 h 81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248" h="816">
                      <a:moveTo>
                        <a:pt x="0" y="816"/>
                      </a:moveTo>
                      <a:cubicBezTo>
                        <a:pt x="104" y="812"/>
                        <a:pt x="208" y="808"/>
                        <a:pt x="336" y="720"/>
                      </a:cubicBezTo>
                      <a:cubicBezTo>
                        <a:pt x="464" y="632"/>
                        <a:pt x="656" y="392"/>
                        <a:pt x="768" y="288"/>
                      </a:cubicBezTo>
                      <a:cubicBezTo>
                        <a:pt x="880" y="184"/>
                        <a:pt x="928" y="144"/>
                        <a:pt x="1008" y="96"/>
                      </a:cubicBezTo>
                      <a:cubicBezTo>
                        <a:pt x="1088" y="48"/>
                        <a:pt x="1208" y="16"/>
                        <a:pt x="1248" y="0"/>
                      </a:cubicBezTo>
                    </a:path>
                  </a:pathLst>
                </a:custGeom>
                <a:noFill/>
                <a:ln w="31750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eaLnBrk="0" hangingPunct="0"/>
                  <a:endParaRPr lang="en-US" sz="28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74103" name="Freeform 24"/>
                <p:cNvSpPr>
                  <a:spLocks/>
                </p:cNvSpPr>
                <p:nvPr/>
              </p:nvSpPr>
              <p:spPr bwMode="auto">
                <a:xfrm flipH="1">
                  <a:off x="3072" y="3312"/>
                  <a:ext cx="1248" cy="816"/>
                </a:xfrm>
                <a:custGeom>
                  <a:avLst/>
                  <a:gdLst>
                    <a:gd name="T0" fmla="*/ 0 w 1248"/>
                    <a:gd name="T1" fmla="*/ 816 h 816"/>
                    <a:gd name="T2" fmla="*/ 336 w 1248"/>
                    <a:gd name="T3" fmla="*/ 720 h 816"/>
                    <a:gd name="T4" fmla="*/ 768 w 1248"/>
                    <a:gd name="T5" fmla="*/ 288 h 816"/>
                    <a:gd name="T6" fmla="*/ 1008 w 1248"/>
                    <a:gd name="T7" fmla="*/ 96 h 816"/>
                    <a:gd name="T8" fmla="*/ 1248 w 1248"/>
                    <a:gd name="T9" fmla="*/ 0 h 81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248"/>
                    <a:gd name="T16" fmla="*/ 0 h 816"/>
                    <a:gd name="T17" fmla="*/ 1248 w 1248"/>
                    <a:gd name="T18" fmla="*/ 816 h 81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248" h="816">
                      <a:moveTo>
                        <a:pt x="0" y="816"/>
                      </a:moveTo>
                      <a:cubicBezTo>
                        <a:pt x="104" y="812"/>
                        <a:pt x="208" y="808"/>
                        <a:pt x="336" y="720"/>
                      </a:cubicBezTo>
                      <a:cubicBezTo>
                        <a:pt x="464" y="632"/>
                        <a:pt x="656" y="392"/>
                        <a:pt x="768" y="288"/>
                      </a:cubicBezTo>
                      <a:cubicBezTo>
                        <a:pt x="880" y="184"/>
                        <a:pt x="928" y="144"/>
                        <a:pt x="1008" y="96"/>
                      </a:cubicBezTo>
                      <a:cubicBezTo>
                        <a:pt x="1088" y="48"/>
                        <a:pt x="1208" y="16"/>
                        <a:pt x="1248" y="0"/>
                      </a:cubicBezTo>
                    </a:path>
                  </a:pathLst>
                </a:custGeom>
                <a:noFill/>
                <a:ln w="31750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eaLnBrk="0" hangingPunct="0"/>
                  <a:endParaRPr lang="en-US" sz="28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74104" name="Line 25"/>
                <p:cNvSpPr>
                  <a:spLocks noChangeShapeType="1"/>
                </p:cNvSpPr>
                <p:nvPr/>
              </p:nvSpPr>
              <p:spPr bwMode="auto">
                <a:xfrm>
                  <a:off x="2928" y="3312"/>
                  <a:ext cx="144" cy="0"/>
                </a:xfrm>
                <a:prstGeom prst="line">
                  <a:avLst/>
                </a:prstGeom>
                <a:noFill/>
                <a:ln w="31750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hangingPunct="0"/>
                  <a:endParaRPr lang="en-US" sz="28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grpSp>
          <p:nvGrpSpPr>
            <p:cNvPr id="174091" name="Group 26"/>
            <p:cNvGrpSpPr>
              <a:grpSpLocks/>
            </p:cNvGrpSpPr>
            <p:nvPr/>
          </p:nvGrpSpPr>
          <p:grpSpPr bwMode="auto">
            <a:xfrm>
              <a:off x="2208" y="3360"/>
              <a:ext cx="1632" cy="432"/>
              <a:chOff x="1296" y="3360"/>
              <a:chExt cx="2112" cy="528"/>
            </a:xfrm>
          </p:grpSpPr>
          <p:grpSp>
            <p:nvGrpSpPr>
              <p:cNvPr id="174096" name="Group 27"/>
              <p:cNvGrpSpPr>
                <a:grpSpLocks/>
              </p:cNvGrpSpPr>
              <p:nvPr/>
            </p:nvGrpSpPr>
            <p:grpSpPr bwMode="auto">
              <a:xfrm>
                <a:off x="1488" y="3648"/>
                <a:ext cx="1920" cy="240"/>
                <a:chOff x="3408" y="3648"/>
                <a:chExt cx="1920" cy="240"/>
              </a:xfrm>
            </p:grpSpPr>
            <p:sp>
              <p:nvSpPr>
                <p:cNvPr id="174098" name="AutoShape 28"/>
                <p:cNvSpPr>
                  <a:spLocks noChangeArrowheads="1"/>
                </p:cNvSpPr>
                <p:nvPr/>
              </p:nvSpPr>
              <p:spPr bwMode="auto">
                <a:xfrm>
                  <a:off x="3408" y="3648"/>
                  <a:ext cx="1920" cy="240"/>
                </a:xfrm>
                <a:prstGeom prst="parallelogram">
                  <a:avLst>
                    <a:gd name="adj" fmla="val 200000"/>
                  </a:avLst>
                </a:prstGeom>
                <a:solidFill>
                  <a:srgbClr val="C0C0C0"/>
                </a:solidFill>
                <a:ln w="9525">
                  <a:solidFill>
                    <a:schemeClr val="tx1"/>
                  </a:solidFill>
                  <a:prstDash val="dash"/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–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»"/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hangingPunct="0">
                    <a:spcBef>
                      <a:spcPct val="0"/>
                    </a:spcBef>
                  </a:pPr>
                  <a:endParaRPr lang="en-US" altLang="en-US">
                    <a:solidFill>
                      <a:srgbClr val="000000"/>
                    </a:solidFill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74099" name="Freeform 29"/>
                <p:cNvSpPr>
                  <a:spLocks/>
                </p:cNvSpPr>
                <p:nvPr/>
              </p:nvSpPr>
              <p:spPr bwMode="auto">
                <a:xfrm>
                  <a:off x="3840" y="3696"/>
                  <a:ext cx="960" cy="144"/>
                </a:xfrm>
                <a:custGeom>
                  <a:avLst/>
                  <a:gdLst>
                    <a:gd name="T0" fmla="*/ 0 w 960"/>
                    <a:gd name="T1" fmla="*/ 144 h 144"/>
                    <a:gd name="T2" fmla="*/ 240 w 960"/>
                    <a:gd name="T3" fmla="*/ 0 h 144"/>
                    <a:gd name="T4" fmla="*/ 960 w 960"/>
                    <a:gd name="T5" fmla="*/ 96 h 144"/>
                    <a:gd name="T6" fmla="*/ 0 60000 65536"/>
                    <a:gd name="T7" fmla="*/ 0 60000 65536"/>
                    <a:gd name="T8" fmla="*/ 0 60000 65536"/>
                    <a:gd name="T9" fmla="*/ 0 w 960"/>
                    <a:gd name="T10" fmla="*/ 0 h 144"/>
                    <a:gd name="T11" fmla="*/ 960 w 960"/>
                    <a:gd name="T12" fmla="*/ 144 h 144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960" h="144">
                      <a:moveTo>
                        <a:pt x="0" y="144"/>
                      </a:moveTo>
                      <a:lnTo>
                        <a:pt x="240" y="0"/>
                      </a:lnTo>
                      <a:lnTo>
                        <a:pt x="960" y="96"/>
                      </a:ln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eaLnBrk="0" hangingPunct="0"/>
                  <a:endParaRPr lang="en-US" sz="28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174097" name="Freeform 30"/>
              <p:cNvSpPr>
                <a:spLocks/>
              </p:cNvSpPr>
              <p:nvPr/>
            </p:nvSpPr>
            <p:spPr bwMode="auto">
              <a:xfrm>
                <a:off x="1296" y="3360"/>
                <a:ext cx="2064" cy="432"/>
              </a:xfrm>
              <a:custGeom>
                <a:avLst/>
                <a:gdLst>
                  <a:gd name="T0" fmla="*/ 0 w 2064"/>
                  <a:gd name="T1" fmla="*/ 432 h 432"/>
                  <a:gd name="T2" fmla="*/ 384 w 2064"/>
                  <a:gd name="T3" fmla="*/ 432 h 432"/>
                  <a:gd name="T4" fmla="*/ 384 w 2064"/>
                  <a:gd name="T5" fmla="*/ 0 h 432"/>
                  <a:gd name="T6" fmla="*/ 1824 w 2064"/>
                  <a:gd name="T7" fmla="*/ 0 h 432"/>
                  <a:gd name="T8" fmla="*/ 1824 w 2064"/>
                  <a:gd name="T9" fmla="*/ 432 h 432"/>
                  <a:gd name="T10" fmla="*/ 2064 w 2064"/>
                  <a:gd name="T11" fmla="*/ 432 h 43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064"/>
                  <a:gd name="T19" fmla="*/ 0 h 432"/>
                  <a:gd name="T20" fmla="*/ 2064 w 2064"/>
                  <a:gd name="T21" fmla="*/ 432 h 432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064" h="432">
                    <a:moveTo>
                      <a:pt x="0" y="432"/>
                    </a:moveTo>
                    <a:lnTo>
                      <a:pt x="384" y="432"/>
                    </a:lnTo>
                    <a:lnTo>
                      <a:pt x="384" y="0"/>
                    </a:lnTo>
                    <a:lnTo>
                      <a:pt x="1824" y="0"/>
                    </a:lnTo>
                    <a:lnTo>
                      <a:pt x="1824" y="432"/>
                    </a:lnTo>
                    <a:lnTo>
                      <a:pt x="2064" y="432"/>
                    </a:lnTo>
                  </a:path>
                </a:pathLst>
              </a:custGeom>
              <a:noFill/>
              <a:ln w="3175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74092" name="Text Box 31"/>
            <p:cNvSpPr txBox="1">
              <a:spLocks noChangeArrowheads="1"/>
            </p:cNvSpPr>
            <p:nvPr/>
          </p:nvSpPr>
          <p:spPr bwMode="auto">
            <a:xfrm>
              <a:off x="3923" y="3389"/>
              <a:ext cx="258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</a:pPr>
              <a:r>
                <a:rPr lang="en-US" altLang="en-US" sz="2000">
                  <a:solidFill>
                    <a:srgbClr val="000000"/>
                  </a:solidFill>
                  <a:cs typeface="Times New Roman" panose="02020603050405020304" pitchFamily="18" charset="0"/>
                </a:rPr>
                <a:t>or</a:t>
              </a:r>
              <a:endParaRPr lang="ru-RU" altLang="en-US" sz="2000">
                <a:solidFill>
                  <a:srgbClr val="000000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174093" name="Text Box 32"/>
            <p:cNvSpPr txBox="1">
              <a:spLocks noChangeArrowheads="1"/>
            </p:cNvSpPr>
            <p:nvPr/>
          </p:nvSpPr>
          <p:spPr bwMode="auto">
            <a:xfrm>
              <a:off x="99" y="3360"/>
              <a:ext cx="2017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</a:pPr>
              <a:r>
                <a:rPr lang="en-US" altLang="en-US" sz="2000">
                  <a:solidFill>
                    <a:srgbClr val="000000"/>
                  </a:solidFill>
                  <a:cs typeface="Times New Roman" panose="02020603050405020304" pitchFamily="18" charset="0"/>
                </a:rPr>
                <a:t>Window function </a:t>
              </a:r>
              <a:r>
                <a:rPr lang="en-US" altLang="en-US" i="1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w(x,y)</a:t>
              </a:r>
              <a:r>
                <a:rPr lang="en-US" altLang="en-US" sz="20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=</a:t>
              </a:r>
              <a:endParaRPr lang="ru-RU" altLang="en-US" sz="2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4094" name="Text Box 33"/>
            <p:cNvSpPr txBox="1">
              <a:spLocks noChangeArrowheads="1"/>
            </p:cNvSpPr>
            <p:nvPr/>
          </p:nvSpPr>
          <p:spPr bwMode="auto">
            <a:xfrm>
              <a:off x="4478" y="3869"/>
              <a:ext cx="792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</a:pPr>
              <a:r>
                <a:rPr lang="en-US" altLang="en-US" sz="2000">
                  <a:solidFill>
                    <a:srgbClr val="000000"/>
                  </a:solidFill>
                  <a:cs typeface="Times New Roman" panose="02020603050405020304" pitchFamily="18" charset="0"/>
                </a:rPr>
                <a:t>Gaussian</a:t>
              </a:r>
              <a:endParaRPr lang="ru-RU" altLang="en-US" sz="2000">
                <a:solidFill>
                  <a:srgbClr val="000000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174095" name="Text Box 34"/>
            <p:cNvSpPr txBox="1">
              <a:spLocks noChangeArrowheads="1"/>
            </p:cNvSpPr>
            <p:nvPr/>
          </p:nvSpPr>
          <p:spPr bwMode="auto">
            <a:xfrm>
              <a:off x="2154" y="3869"/>
              <a:ext cx="1690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</a:pPr>
              <a:r>
                <a:rPr lang="en-US" altLang="en-US" sz="2000">
                  <a:solidFill>
                    <a:srgbClr val="000000"/>
                  </a:solidFill>
                  <a:cs typeface="Times New Roman" panose="02020603050405020304" pitchFamily="18" charset="0"/>
                </a:rPr>
                <a:t>1 in window, 0 outside</a:t>
              </a:r>
              <a:endParaRPr lang="ru-RU" altLang="en-US" sz="2000">
                <a:solidFill>
                  <a:srgbClr val="000000"/>
                </a:solidFill>
                <a:cs typeface="Times New Roman" panose="02020603050405020304" pitchFamily="18" charset="0"/>
              </a:endParaRPr>
            </a:p>
          </p:txBody>
        </p:sp>
      </p:grpSp>
      <p:sp>
        <p:nvSpPr>
          <p:cNvPr id="174088" name="Text Box 35"/>
          <p:cNvSpPr txBox="1">
            <a:spLocks noChangeArrowheads="1"/>
          </p:cNvSpPr>
          <p:nvPr/>
        </p:nvSpPr>
        <p:spPr bwMode="auto">
          <a:xfrm>
            <a:off x="7504113" y="6477000"/>
            <a:ext cx="167481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0" hangingPunct="0">
              <a:spcBef>
                <a:spcPct val="0"/>
              </a:spcBef>
            </a:pPr>
            <a:r>
              <a:rPr lang="en-US" altLang="en-US" sz="1400">
                <a:solidFill>
                  <a:srgbClr val="000000"/>
                </a:solidFill>
                <a:cs typeface="Arial" panose="020B0604020202020204" pitchFamily="34" charset="0"/>
              </a:rPr>
              <a:t>Source: R. Szeliski</a:t>
            </a:r>
          </a:p>
        </p:txBody>
      </p:sp>
      <p:sp>
        <p:nvSpPr>
          <p:cNvPr id="174089" name="Text Box 4"/>
          <p:cNvSpPr txBox="1">
            <a:spLocks noChangeArrowheads="1"/>
          </p:cNvSpPr>
          <p:nvPr/>
        </p:nvSpPr>
        <p:spPr bwMode="auto">
          <a:xfrm>
            <a:off x="1360488" y="914400"/>
            <a:ext cx="6684962" cy="95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</a:pPr>
            <a:r>
              <a:rPr lang="en-US" altLang="en-US">
                <a:solidFill>
                  <a:srgbClr val="000000"/>
                </a:solidFill>
                <a:cs typeface="Times New Roman" panose="02020603050405020304" pitchFamily="18" charset="0"/>
              </a:rPr>
              <a:t>Change in appearance of window </a:t>
            </a:r>
            <a:r>
              <a:rPr lang="en-US" altLang="en-US" i="1">
                <a:solidFill>
                  <a:srgbClr val="000000"/>
                </a:solidFill>
                <a:cs typeface="Times New Roman" panose="02020603050405020304" pitchFamily="18" charset="0"/>
              </a:rPr>
              <a:t>w</a:t>
            </a:r>
            <a:r>
              <a:rPr lang="en-US" altLang="en-US">
                <a:solidFill>
                  <a:srgbClr val="000000"/>
                </a:solidFill>
                <a:cs typeface="Times New Roman" panose="02020603050405020304" pitchFamily="18" charset="0"/>
              </a:rPr>
              <a:t>(</a:t>
            </a:r>
            <a:r>
              <a:rPr lang="en-US" altLang="en-US" i="1">
                <a:solidFill>
                  <a:srgbClr val="000000"/>
                </a:solidFill>
                <a:cs typeface="Times New Roman" panose="02020603050405020304" pitchFamily="18" charset="0"/>
              </a:rPr>
              <a:t>x</a:t>
            </a:r>
            <a:r>
              <a:rPr lang="en-US" altLang="en-US">
                <a:solidFill>
                  <a:srgbClr val="000000"/>
                </a:solidFill>
                <a:cs typeface="Times New Roman" panose="02020603050405020304" pitchFamily="18" charset="0"/>
              </a:rPr>
              <a:t>,</a:t>
            </a:r>
            <a:r>
              <a:rPr lang="en-US" altLang="en-US" i="1">
                <a:solidFill>
                  <a:srgbClr val="000000"/>
                </a:solidFill>
                <a:cs typeface="Times New Roman" panose="02020603050405020304" pitchFamily="18" charset="0"/>
              </a:rPr>
              <a:t>y</a:t>
            </a:r>
            <a:r>
              <a:rPr lang="en-US" altLang="en-US">
                <a:solidFill>
                  <a:srgbClr val="000000"/>
                </a:solidFill>
                <a:cs typeface="Times New Roman" panose="02020603050405020304" pitchFamily="18" charset="0"/>
              </a:rPr>
              <a:t>) </a:t>
            </a:r>
          </a:p>
          <a:p>
            <a:pPr algn="ctr">
              <a:spcBef>
                <a:spcPct val="0"/>
              </a:spcBef>
            </a:pPr>
            <a:r>
              <a:rPr lang="en-US" altLang="en-US">
                <a:solidFill>
                  <a:srgbClr val="000000"/>
                </a:solidFill>
                <a:cs typeface="Times New Roman" panose="02020603050405020304" pitchFamily="18" charset="0"/>
              </a:rPr>
              <a:t>for the shift [</a:t>
            </a:r>
            <a:r>
              <a:rPr lang="en-US" altLang="en-US" i="1">
                <a:solidFill>
                  <a:srgbClr val="000000"/>
                </a:solidFill>
                <a:cs typeface="Times New Roman" panose="02020603050405020304" pitchFamily="18" charset="0"/>
              </a:rPr>
              <a:t>u,v</a:t>
            </a:r>
            <a:r>
              <a:rPr lang="en-US" altLang="en-US">
                <a:solidFill>
                  <a:srgbClr val="000000"/>
                </a:solidFill>
                <a:cs typeface="Times New Roman" panose="02020603050405020304" pitchFamily="18" charset="0"/>
              </a:rPr>
              <a:t>]:</a:t>
            </a:r>
            <a:endParaRPr lang="ru-RU" altLang="en-US">
              <a:solidFill>
                <a:srgbClr val="000000"/>
              </a:solidFill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142540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Corner Detection: Mathematics</a:t>
            </a:r>
            <a:endParaRPr lang="ru-RU" altLang="en-US"/>
          </a:p>
        </p:txBody>
      </p:sp>
      <p:graphicFrame>
        <p:nvGraphicFramePr>
          <p:cNvPr id="176131" name="Object 3"/>
          <p:cNvGraphicFramePr>
            <a:graphicFrameLocks noChangeAspect="1"/>
          </p:cNvGraphicFramePr>
          <p:nvPr/>
        </p:nvGraphicFramePr>
        <p:xfrm>
          <a:off x="1219200" y="1981200"/>
          <a:ext cx="6934200" cy="954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4" name="Equation" r:id="rId4" imgW="2768600" imgH="381000" progId="">
                  <p:embed/>
                </p:oleObj>
              </mc:Choice>
              <mc:Fallback>
                <p:oleObj name="Equation" r:id="rId4" imgW="2768600" imgH="381000" progId="">
                  <p:embed/>
                  <p:pic>
                    <p:nvPicPr>
                      <p:cNvPr id="176131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9200" y="1981200"/>
                        <a:ext cx="6934200" cy="954088"/>
                      </a:xfrm>
                      <a:prstGeom prst="rect">
                        <a:avLst/>
                      </a:prstGeom>
                      <a:solidFill>
                        <a:srgbClr val="67D967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6132" name="Text Box 4"/>
          <p:cNvSpPr txBox="1">
            <a:spLocks noChangeArrowheads="1"/>
          </p:cNvSpPr>
          <p:nvPr/>
        </p:nvSpPr>
        <p:spPr bwMode="auto">
          <a:xfrm>
            <a:off x="457200" y="3133725"/>
            <a:ext cx="8283575" cy="95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>
                <a:solidFill>
                  <a:srgbClr val="000000"/>
                </a:solidFill>
                <a:cs typeface="Times New Roman" panose="02020603050405020304" pitchFamily="18" charset="0"/>
              </a:rPr>
              <a:t>We want to find out how this function behaves for small shifts</a:t>
            </a:r>
            <a:endParaRPr lang="ru-RU" altLang="en-US">
              <a:solidFill>
                <a:srgbClr val="000000"/>
              </a:solidFill>
              <a:cs typeface="Times New Roman" panose="02020603050405020304" pitchFamily="18" charset="0"/>
            </a:endParaRPr>
          </a:p>
        </p:txBody>
      </p:sp>
      <p:sp>
        <p:nvSpPr>
          <p:cNvPr id="176133" name="Text Box 4"/>
          <p:cNvSpPr txBox="1">
            <a:spLocks noChangeArrowheads="1"/>
          </p:cNvSpPr>
          <p:nvPr/>
        </p:nvSpPr>
        <p:spPr bwMode="auto">
          <a:xfrm>
            <a:off x="1360488" y="914400"/>
            <a:ext cx="6684962" cy="95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</a:pPr>
            <a:r>
              <a:rPr lang="en-US" altLang="en-US">
                <a:solidFill>
                  <a:srgbClr val="000000"/>
                </a:solidFill>
                <a:cs typeface="Times New Roman" panose="02020603050405020304" pitchFamily="18" charset="0"/>
              </a:rPr>
              <a:t>Change in appearance of window </a:t>
            </a:r>
            <a:r>
              <a:rPr lang="en-US" altLang="en-US" i="1">
                <a:solidFill>
                  <a:srgbClr val="000000"/>
                </a:solidFill>
                <a:cs typeface="Times New Roman" panose="02020603050405020304" pitchFamily="18" charset="0"/>
              </a:rPr>
              <a:t>w</a:t>
            </a:r>
            <a:r>
              <a:rPr lang="en-US" altLang="en-US">
                <a:solidFill>
                  <a:srgbClr val="000000"/>
                </a:solidFill>
                <a:cs typeface="Times New Roman" panose="02020603050405020304" pitchFamily="18" charset="0"/>
              </a:rPr>
              <a:t>(</a:t>
            </a:r>
            <a:r>
              <a:rPr lang="en-US" altLang="en-US" i="1">
                <a:solidFill>
                  <a:srgbClr val="000000"/>
                </a:solidFill>
                <a:cs typeface="Times New Roman" panose="02020603050405020304" pitchFamily="18" charset="0"/>
              </a:rPr>
              <a:t>x</a:t>
            </a:r>
            <a:r>
              <a:rPr lang="en-US" altLang="en-US">
                <a:solidFill>
                  <a:srgbClr val="000000"/>
                </a:solidFill>
                <a:cs typeface="Times New Roman" panose="02020603050405020304" pitchFamily="18" charset="0"/>
              </a:rPr>
              <a:t>,</a:t>
            </a:r>
            <a:r>
              <a:rPr lang="en-US" altLang="en-US" i="1">
                <a:solidFill>
                  <a:srgbClr val="000000"/>
                </a:solidFill>
                <a:cs typeface="Times New Roman" panose="02020603050405020304" pitchFamily="18" charset="0"/>
              </a:rPr>
              <a:t>y</a:t>
            </a:r>
            <a:r>
              <a:rPr lang="en-US" altLang="en-US">
                <a:solidFill>
                  <a:srgbClr val="000000"/>
                </a:solidFill>
                <a:cs typeface="Times New Roman" panose="02020603050405020304" pitchFamily="18" charset="0"/>
              </a:rPr>
              <a:t>) </a:t>
            </a:r>
          </a:p>
          <a:p>
            <a:pPr algn="ctr">
              <a:spcBef>
                <a:spcPct val="0"/>
              </a:spcBef>
            </a:pPr>
            <a:r>
              <a:rPr lang="en-US" altLang="en-US">
                <a:solidFill>
                  <a:srgbClr val="000000"/>
                </a:solidFill>
                <a:cs typeface="Times New Roman" panose="02020603050405020304" pitchFamily="18" charset="0"/>
              </a:rPr>
              <a:t>for the shift [</a:t>
            </a:r>
            <a:r>
              <a:rPr lang="en-US" altLang="en-US" i="1">
                <a:solidFill>
                  <a:srgbClr val="000000"/>
                </a:solidFill>
                <a:cs typeface="Times New Roman" panose="02020603050405020304" pitchFamily="18" charset="0"/>
              </a:rPr>
              <a:t>u,v</a:t>
            </a:r>
            <a:r>
              <a:rPr lang="en-US" altLang="en-US">
                <a:solidFill>
                  <a:srgbClr val="000000"/>
                </a:solidFill>
                <a:cs typeface="Times New Roman" panose="02020603050405020304" pitchFamily="18" charset="0"/>
              </a:rPr>
              <a:t>]:</a:t>
            </a:r>
            <a:endParaRPr lang="ru-RU" altLang="en-US">
              <a:solidFill>
                <a:srgbClr val="000000"/>
              </a:solidFill>
              <a:cs typeface="Times New Roman" panose="02020603050405020304" pitchFamily="18" charset="0"/>
            </a:endParaRPr>
          </a:p>
        </p:txBody>
      </p:sp>
      <p:pic>
        <p:nvPicPr>
          <p:cNvPr id="176134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4495800"/>
            <a:ext cx="1971675" cy="1981200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6135" name="TextBox 12"/>
          <p:cNvSpPr txBox="1">
            <a:spLocks noChangeArrowheads="1"/>
          </p:cNvSpPr>
          <p:nvPr/>
        </p:nvSpPr>
        <p:spPr bwMode="auto">
          <a:xfrm>
            <a:off x="4291013" y="3895725"/>
            <a:ext cx="116363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hangingPunct="0">
              <a:spcBef>
                <a:spcPct val="0"/>
              </a:spcBef>
            </a:pPr>
            <a:r>
              <a:rPr lang="en-US" altLang="en-US" i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en-US" i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en-US" i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84146844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Corner Detection: Mathematics</a:t>
            </a:r>
            <a:endParaRPr lang="ru-RU" altLang="en-US"/>
          </a:p>
        </p:txBody>
      </p:sp>
      <p:graphicFrame>
        <p:nvGraphicFramePr>
          <p:cNvPr id="178179" name="Object 3"/>
          <p:cNvGraphicFramePr>
            <a:graphicFrameLocks noChangeAspect="1"/>
          </p:cNvGraphicFramePr>
          <p:nvPr/>
        </p:nvGraphicFramePr>
        <p:xfrm>
          <a:off x="1219200" y="1981200"/>
          <a:ext cx="6934200" cy="954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8" name="Equation" r:id="rId4" imgW="2768600" imgH="381000" progId="">
                  <p:embed/>
                </p:oleObj>
              </mc:Choice>
              <mc:Fallback>
                <p:oleObj name="Equation" r:id="rId4" imgW="2768600" imgH="381000" progId="">
                  <p:embed/>
                  <p:pic>
                    <p:nvPicPr>
                      <p:cNvPr id="178179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9200" y="1981200"/>
                        <a:ext cx="6934200" cy="954088"/>
                      </a:xfrm>
                      <a:prstGeom prst="rect">
                        <a:avLst/>
                      </a:prstGeom>
                      <a:solidFill>
                        <a:srgbClr val="67D967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8180" name="Text Box 4"/>
          <p:cNvSpPr txBox="1">
            <a:spLocks noChangeArrowheads="1"/>
          </p:cNvSpPr>
          <p:nvPr/>
        </p:nvSpPr>
        <p:spPr bwMode="auto">
          <a:xfrm>
            <a:off x="457200" y="3133725"/>
            <a:ext cx="8283575" cy="95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>
                <a:solidFill>
                  <a:srgbClr val="000000"/>
                </a:solidFill>
                <a:cs typeface="Times New Roman" panose="02020603050405020304" pitchFamily="18" charset="0"/>
              </a:rPr>
              <a:t>We want to find out how this function behaves for small shifts</a:t>
            </a:r>
            <a:endParaRPr lang="ru-RU" altLang="en-US">
              <a:solidFill>
                <a:srgbClr val="000000"/>
              </a:solidFill>
              <a:cs typeface="Times New Roman" panose="02020603050405020304" pitchFamily="18" charset="0"/>
            </a:endParaRPr>
          </a:p>
        </p:txBody>
      </p:sp>
      <p:sp>
        <p:nvSpPr>
          <p:cNvPr id="178181" name="Text Box 4"/>
          <p:cNvSpPr txBox="1">
            <a:spLocks noChangeArrowheads="1"/>
          </p:cNvSpPr>
          <p:nvPr/>
        </p:nvSpPr>
        <p:spPr bwMode="auto">
          <a:xfrm>
            <a:off x="1360488" y="914400"/>
            <a:ext cx="6684962" cy="95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</a:pPr>
            <a:r>
              <a:rPr lang="en-US" altLang="en-US">
                <a:solidFill>
                  <a:srgbClr val="000000"/>
                </a:solidFill>
                <a:cs typeface="Times New Roman" panose="02020603050405020304" pitchFamily="18" charset="0"/>
              </a:rPr>
              <a:t>Change in appearance of window </a:t>
            </a:r>
            <a:r>
              <a:rPr lang="en-US" altLang="en-US" i="1">
                <a:solidFill>
                  <a:srgbClr val="000000"/>
                </a:solidFill>
                <a:cs typeface="Times New Roman" panose="02020603050405020304" pitchFamily="18" charset="0"/>
              </a:rPr>
              <a:t>w</a:t>
            </a:r>
            <a:r>
              <a:rPr lang="en-US" altLang="en-US">
                <a:solidFill>
                  <a:srgbClr val="000000"/>
                </a:solidFill>
                <a:cs typeface="Times New Roman" panose="02020603050405020304" pitchFamily="18" charset="0"/>
              </a:rPr>
              <a:t>(</a:t>
            </a:r>
            <a:r>
              <a:rPr lang="en-US" altLang="en-US" i="1">
                <a:solidFill>
                  <a:srgbClr val="000000"/>
                </a:solidFill>
                <a:cs typeface="Times New Roman" panose="02020603050405020304" pitchFamily="18" charset="0"/>
              </a:rPr>
              <a:t>x</a:t>
            </a:r>
            <a:r>
              <a:rPr lang="en-US" altLang="en-US">
                <a:solidFill>
                  <a:srgbClr val="000000"/>
                </a:solidFill>
                <a:cs typeface="Times New Roman" panose="02020603050405020304" pitchFamily="18" charset="0"/>
              </a:rPr>
              <a:t>,</a:t>
            </a:r>
            <a:r>
              <a:rPr lang="en-US" altLang="en-US" i="1">
                <a:solidFill>
                  <a:srgbClr val="000000"/>
                </a:solidFill>
                <a:cs typeface="Times New Roman" panose="02020603050405020304" pitchFamily="18" charset="0"/>
              </a:rPr>
              <a:t>y</a:t>
            </a:r>
            <a:r>
              <a:rPr lang="en-US" altLang="en-US">
                <a:solidFill>
                  <a:srgbClr val="000000"/>
                </a:solidFill>
                <a:cs typeface="Times New Roman" panose="02020603050405020304" pitchFamily="18" charset="0"/>
              </a:rPr>
              <a:t>) </a:t>
            </a:r>
          </a:p>
          <a:p>
            <a:pPr algn="ctr">
              <a:spcBef>
                <a:spcPct val="0"/>
              </a:spcBef>
            </a:pPr>
            <a:r>
              <a:rPr lang="en-US" altLang="en-US">
                <a:solidFill>
                  <a:srgbClr val="000000"/>
                </a:solidFill>
                <a:cs typeface="Times New Roman" panose="02020603050405020304" pitchFamily="18" charset="0"/>
              </a:rPr>
              <a:t>for the shift [</a:t>
            </a:r>
            <a:r>
              <a:rPr lang="en-US" altLang="en-US" i="1">
                <a:solidFill>
                  <a:srgbClr val="000000"/>
                </a:solidFill>
                <a:cs typeface="Times New Roman" panose="02020603050405020304" pitchFamily="18" charset="0"/>
              </a:rPr>
              <a:t>u,v</a:t>
            </a:r>
            <a:r>
              <a:rPr lang="en-US" altLang="en-US">
                <a:solidFill>
                  <a:srgbClr val="000000"/>
                </a:solidFill>
                <a:cs typeface="Times New Roman" panose="02020603050405020304" pitchFamily="18" charset="0"/>
              </a:rPr>
              <a:t>]:</a:t>
            </a:r>
            <a:endParaRPr lang="ru-RU" altLang="en-US">
              <a:solidFill>
                <a:srgbClr val="000000"/>
              </a:solidFill>
              <a:cs typeface="Times New Roman" panose="02020603050405020304" pitchFamily="18" charset="0"/>
            </a:endParaRPr>
          </a:p>
        </p:txBody>
      </p:sp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457200" y="4648200"/>
            <a:ext cx="8610600" cy="2246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>
                <a:solidFill>
                  <a:srgbClr val="000000"/>
                </a:solidFill>
                <a:cs typeface="Times New Roman" panose="02020603050405020304" pitchFamily="18" charset="0"/>
              </a:rPr>
              <a:t>But this is very slow to compute naively.</a:t>
            </a:r>
          </a:p>
          <a:p>
            <a:pPr>
              <a:spcBef>
                <a:spcPct val="0"/>
              </a:spcBef>
            </a:pPr>
            <a:r>
              <a:rPr lang="en-US" altLang="en-US">
                <a:solidFill>
                  <a:srgbClr val="000000"/>
                </a:solidFill>
                <a:cs typeface="Times New Roman" panose="02020603050405020304" pitchFamily="18" charset="0"/>
              </a:rPr>
              <a:t>O(window_width</a:t>
            </a:r>
            <a:r>
              <a:rPr lang="en-US" altLang="en-US" baseline="30000">
                <a:solidFill>
                  <a:srgbClr val="000000"/>
                </a:solidFill>
                <a:cs typeface="Times New Roman" panose="02020603050405020304" pitchFamily="18" charset="0"/>
              </a:rPr>
              <a:t>2</a:t>
            </a:r>
            <a:r>
              <a:rPr lang="en-US" altLang="en-US">
                <a:solidFill>
                  <a:srgbClr val="000000"/>
                </a:solidFill>
                <a:cs typeface="Times New Roman" panose="02020603050405020304" pitchFamily="18" charset="0"/>
              </a:rPr>
              <a:t> * shift_range</a:t>
            </a:r>
            <a:r>
              <a:rPr lang="en-US" altLang="en-US" baseline="30000">
                <a:solidFill>
                  <a:srgbClr val="000000"/>
                </a:solidFill>
                <a:cs typeface="Times New Roman" panose="02020603050405020304" pitchFamily="18" charset="0"/>
              </a:rPr>
              <a:t>2</a:t>
            </a:r>
            <a:r>
              <a:rPr lang="en-US" altLang="en-US">
                <a:solidFill>
                  <a:srgbClr val="000000"/>
                </a:solidFill>
                <a:cs typeface="Times New Roman" panose="02020603050405020304" pitchFamily="18" charset="0"/>
              </a:rPr>
              <a:t> * image_width</a:t>
            </a:r>
            <a:r>
              <a:rPr lang="en-US" altLang="en-US" baseline="30000">
                <a:solidFill>
                  <a:srgbClr val="000000"/>
                </a:solidFill>
                <a:cs typeface="Times New Roman" panose="02020603050405020304" pitchFamily="18" charset="0"/>
              </a:rPr>
              <a:t>2</a:t>
            </a:r>
            <a:r>
              <a:rPr lang="en-US" altLang="en-US">
                <a:solidFill>
                  <a:srgbClr val="000000"/>
                </a:solidFill>
                <a:cs typeface="Times New Roman" panose="02020603050405020304" pitchFamily="18" charset="0"/>
              </a:rPr>
              <a:t>)</a:t>
            </a:r>
          </a:p>
          <a:p>
            <a:pPr>
              <a:spcBef>
                <a:spcPct val="0"/>
              </a:spcBef>
            </a:pPr>
            <a:endParaRPr lang="en-US" altLang="en-US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</a:pPr>
            <a:r>
              <a:rPr lang="en-US" altLang="en-US">
                <a:solidFill>
                  <a:srgbClr val="000000"/>
                </a:solidFill>
                <a:cs typeface="Times New Roman" panose="02020603050405020304" pitchFamily="18" charset="0"/>
              </a:rPr>
              <a:t>O( 11</a:t>
            </a:r>
            <a:r>
              <a:rPr lang="en-US" altLang="en-US" baseline="30000">
                <a:solidFill>
                  <a:srgbClr val="000000"/>
                </a:solidFill>
                <a:cs typeface="Times New Roman" panose="02020603050405020304" pitchFamily="18" charset="0"/>
              </a:rPr>
              <a:t>2</a:t>
            </a:r>
            <a:r>
              <a:rPr lang="en-US" altLang="en-US">
                <a:solidFill>
                  <a:srgbClr val="000000"/>
                </a:solidFill>
                <a:cs typeface="Times New Roman" panose="02020603050405020304" pitchFamily="18" charset="0"/>
              </a:rPr>
              <a:t> * 11</a:t>
            </a:r>
            <a:r>
              <a:rPr lang="en-US" altLang="en-US" baseline="30000">
                <a:solidFill>
                  <a:srgbClr val="000000"/>
                </a:solidFill>
                <a:cs typeface="Times New Roman" panose="02020603050405020304" pitchFamily="18" charset="0"/>
              </a:rPr>
              <a:t>2</a:t>
            </a:r>
            <a:r>
              <a:rPr lang="en-US" altLang="en-US">
                <a:solidFill>
                  <a:srgbClr val="000000"/>
                </a:solidFill>
                <a:cs typeface="Times New Roman" panose="02020603050405020304" pitchFamily="18" charset="0"/>
              </a:rPr>
              <a:t> * 600</a:t>
            </a:r>
            <a:r>
              <a:rPr lang="en-US" altLang="en-US" baseline="30000">
                <a:solidFill>
                  <a:srgbClr val="000000"/>
                </a:solidFill>
                <a:cs typeface="Times New Roman" panose="02020603050405020304" pitchFamily="18" charset="0"/>
              </a:rPr>
              <a:t>2</a:t>
            </a:r>
            <a:r>
              <a:rPr lang="en-US" altLang="en-US">
                <a:solidFill>
                  <a:srgbClr val="000000"/>
                </a:solidFill>
                <a:cs typeface="Times New Roman" panose="02020603050405020304" pitchFamily="18" charset="0"/>
              </a:rPr>
              <a:t> ) = 5.2 billion of these </a:t>
            </a:r>
          </a:p>
          <a:p>
            <a:pPr>
              <a:spcBef>
                <a:spcPct val="0"/>
              </a:spcBef>
            </a:pPr>
            <a:r>
              <a:rPr lang="en-US" altLang="en-US">
                <a:solidFill>
                  <a:srgbClr val="000000"/>
                </a:solidFill>
                <a:cs typeface="Times New Roman" panose="02020603050405020304" pitchFamily="18" charset="0"/>
              </a:rPr>
              <a:t>14.6 thousand per pixel in your image</a:t>
            </a:r>
            <a:endParaRPr lang="ru-RU" altLang="en-US">
              <a:solidFill>
                <a:srgbClr val="000000"/>
              </a:solidFill>
              <a:cs typeface="Times New Roman" panose="02020603050405020304" pitchFamily="18" charset="0"/>
            </a:endParaRPr>
          </a:p>
        </p:txBody>
      </p:sp>
      <p:sp>
        <p:nvSpPr>
          <p:cNvPr id="2" name="Curved Right Arrow 1"/>
          <p:cNvSpPr>
            <a:spLocks noChangeArrowheads="1"/>
          </p:cNvSpPr>
          <p:nvPr/>
        </p:nvSpPr>
        <p:spPr bwMode="auto">
          <a:xfrm rot="-10115051">
            <a:off x="7529513" y="2435225"/>
            <a:ext cx="1143000" cy="4114800"/>
          </a:xfrm>
          <a:prstGeom prst="curvedRightArrow">
            <a:avLst>
              <a:gd name="adj1" fmla="val 25000"/>
              <a:gd name="adj2" fmla="val 50000"/>
              <a:gd name="adj3" fmla="val 25000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0" hangingPunct="0"/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936485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Corner Detection: Mathematics</a:t>
            </a:r>
            <a:endParaRPr lang="ru-RU" altLang="en-US"/>
          </a:p>
        </p:txBody>
      </p:sp>
      <p:graphicFrame>
        <p:nvGraphicFramePr>
          <p:cNvPr id="180227" name="Object 3"/>
          <p:cNvGraphicFramePr>
            <a:graphicFrameLocks noChangeAspect="1"/>
          </p:cNvGraphicFramePr>
          <p:nvPr/>
        </p:nvGraphicFramePr>
        <p:xfrm>
          <a:off x="1219200" y="1981200"/>
          <a:ext cx="6934200" cy="954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2" name="Equation" r:id="rId4" imgW="2768600" imgH="381000" progId="">
                  <p:embed/>
                </p:oleObj>
              </mc:Choice>
              <mc:Fallback>
                <p:oleObj name="Equation" r:id="rId4" imgW="2768600" imgH="381000" progId="">
                  <p:embed/>
                  <p:pic>
                    <p:nvPicPr>
                      <p:cNvPr id="180227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9200" y="1981200"/>
                        <a:ext cx="6934200" cy="954088"/>
                      </a:xfrm>
                      <a:prstGeom prst="rect">
                        <a:avLst/>
                      </a:prstGeom>
                      <a:solidFill>
                        <a:srgbClr val="67D967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0228" name="Text Box 4"/>
          <p:cNvSpPr txBox="1">
            <a:spLocks noChangeArrowheads="1"/>
          </p:cNvSpPr>
          <p:nvPr/>
        </p:nvSpPr>
        <p:spPr bwMode="auto">
          <a:xfrm>
            <a:off x="457200" y="3133725"/>
            <a:ext cx="8283575" cy="95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>
                <a:solidFill>
                  <a:srgbClr val="000000"/>
                </a:solidFill>
                <a:cs typeface="Times New Roman" panose="02020603050405020304" pitchFamily="18" charset="0"/>
              </a:rPr>
              <a:t>We want to find out how this function behaves for small shifts</a:t>
            </a:r>
            <a:endParaRPr lang="ru-RU" altLang="en-US">
              <a:solidFill>
                <a:srgbClr val="000000"/>
              </a:solidFill>
              <a:cs typeface="Times New Roman" panose="02020603050405020304" pitchFamily="18" charset="0"/>
            </a:endParaRPr>
          </a:p>
        </p:txBody>
      </p:sp>
      <p:sp>
        <p:nvSpPr>
          <p:cNvPr id="180229" name="Text Box 4"/>
          <p:cNvSpPr txBox="1">
            <a:spLocks noChangeArrowheads="1"/>
          </p:cNvSpPr>
          <p:nvPr/>
        </p:nvSpPr>
        <p:spPr bwMode="auto">
          <a:xfrm>
            <a:off x="1360488" y="914400"/>
            <a:ext cx="6684962" cy="95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</a:pPr>
            <a:r>
              <a:rPr lang="en-US" altLang="en-US">
                <a:solidFill>
                  <a:srgbClr val="000000"/>
                </a:solidFill>
                <a:cs typeface="Times New Roman" panose="02020603050405020304" pitchFamily="18" charset="0"/>
              </a:rPr>
              <a:t>Change in appearance of window </a:t>
            </a:r>
            <a:r>
              <a:rPr lang="en-US" altLang="en-US" i="1">
                <a:solidFill>
                  <a:srgbClr val="000000"/>
                </a:solidFill>
                <a:cs typeface="Times New Roman" panose="02020603050405020304" pitchFamily="18" charset="0"/>
              </a:rPr>
              <a:t>w</a:t>
            </a:r>
            <a:r>
              <a:rPr lang="en-US" altLang="en-US">
                <a:solidFill>
                  <a:srgbClr val="000000"/>
                </a:solidFill>
                <a:cs typeface="Times New Roman" panose="02020603050405020304" pitchFamily="18" charset="0"/>
              </a:rPr>
              <a:t>(</a:t>
            </a:r>
            <a:r>
              <a:rPr lang="en-US" altLang="en-US" i="1">
                <a:solidFill>
                  <a:srgbClr val="000000"/>
                </a:solidFill>
                <a:cs typeface="Times New Roman" panose="02020603050405020304" pitchFamily="18" charset="0"/>
              </a:rPr>
              <a:t>x</a:t>
            </a:r>
            <a:r>
              <a:rPr lang="en-US" altLang="en-US">
                <a:solidFill>
                  <a:srgbClr val="000000"/>
                </a:solidFill>
                <a:cs typeface="Times New Roman" panose="02020603050405020304" pitchFamily="18" charset="0"/>
              </a:rPr>
              <a:t>,</a:t>
            </a:r>
            <a:r>
              <a:rPr lang="en-US" altLang="en-US" i="1">
                <a:solidFill>
                  <a:srgbClr val="000000"/>
                </a:solidFill>
                <a:cs typeface="Times New Roman" panose="02020603050405020304" pitchFamily="18" charset="0"/>
              </a:rPr>
              <a:t>y</a:t>
            </a:r>
            <a:r>
              <a:rPr lang="en-US" altLang="en-US">
                <a:solidFill>
                  <a:srgbClr val="000000"/>
                </a:solidFill>
                <a:cs typeface="Times New Roman" panose="02020603050405020304" pitchFamily="18" charset="0"/>
              </a:rPr>
              <a:t>) </a:t>
            </a:r>
          </a:p>
          <a:p>
            <a:pPr algn="ctr">
              <a:spcBef>
                <a:spcPct val="0"/>
              </a:spcBef>
            </a:pPr>
            <a:r>
              <a:rPr lang="en-US" altLang="en-US">
                <a:solidFill>
                  <a:srgbClr val="000000"/>
                </a:solidFill>
                <a:cs typeface="Times New Roman" panose="02020603050405020304" pitchFamily="18" charset="0"/>
              </a:rPr>
              <a:t>for the shift [</a:t>
            </a:r>
            <a:r>
              <a:rPr lang="en-US" altLang="en-US" i="1">
                <a:solidFill>
                  <a:srgbClr val="000000"/>
                </a:solidFill>
                <a:cs typeface="Times New Roman" panose="02020603050405020304" pitchFamily="18" charset="0"/>
              </a:rPr>
              <a:t>u,v</a:t>
            </a:r>
            <a:r>
              <a:rPr lang="en-US" altLang="en-US">
                <a:solidFill>
                  <a:srgbClr val="000000"/>
                </a:solidFill>
                <a:cs typeface="Times New Roman" panose="02020603050405020304" pitchFamily="18" charset="0"/>
              </a:rPr>
              <a:t>]:</a:t>
            </a:r>
            <a:endParaRPr lang="ru-RU" altLang="en-US">
              <a:solidFill>
                <a:srgbClr val="000000"/>
              </a:solidFill>
              <a:cs typeface="Times New Roman" panose="02020603050405020304" pitchFamily="18" charset="0"/>
            </a:endParaRPr>
          </a:p>
        </p:txBody>
      </p:sp>
      <p:pic>
        <p:nvPicPr>
          <p:cNvPr id="180230" name="Content Placeholder 5"/>
          <p:cNvPicPr>
            <a:picLocks noGrp="1" noChangeAspect="1"/>
          </p:cNvPicPr>
          <p:nvPr>
            <p:ph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23888" y="5608638"/>
            <a:ext cx="7950200" cy="685800"/>
          </a:xfrm>
        </p:spPr>
      </p:pic>
      <p:sp>
        <p:nvSpPr>
          <p:cNvPr id="180231" name="Text Box 4"/>
          <p:cNvSpPr txBox="1">
            <a:spLocks noChangeArrowheads="1"/>
          </p:cNvSpPr>
          <p:nvPr/>
        </p:nvSpPr>
        <p:spPr bwMode="auto">
          <a:xfrm>
            <a:off x="436563" y="4286250"/>
            <a:ext cx="8283575" cy="95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dirty="0">
                <a:solidFill>
                  <a:srgbClr val="000000"/>
                </a:solidFill>
                <a:cs typeface="Times New Roman" panose="02020603050405020304" pitchFamily="18" charset="0"/>
              </a:rPr>
              <a:t>Recall Taylor series expansion. A function f can be approximated around point a as</a:t>
            </a:r>
            <a:endParaRPr lang="ru-RU" altLang="en-US" dirty="0">
              <a:solidFill>
                <a:srgbClr val="000000"/>
              </a:solidFill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8267896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Corner Detection: Mathematics</a:t>
            </a:r>
            <a:endParaRPr lang="ru-RU" altLang="en-US"/>
          </a:p>
        </p:txBody>
      </p:sp>
      <p:graphicFrame>
        <p:nvGraphicFramePr>
          <p:cNvPr id="183299" name="Object 3"/>
          <p:cNvGraphicFramePr>
            <a:graphicFrameLocks noChangeAspect="1"/>
          </p:cNvGraphicFramePr>
          <p:nvPr/>
        </p:nvGraphicFramePr>
        <p:xfrm>
          <a:off x="1219200" y="1981200"/>
          <a:ext cx="6934200" cy="954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1" name="Equation" r:id="rId4" imgW="2768600" imgH="381000" progId="">
                  <p:embed/>
                </p:oleObj>
              </mc:Choice>
              <mc:Fallback>
                <p:oleObj name="Equation" r:id="rId4" imgW="2768600" imgH="381000" progId="">
                  <p:embed/>
                  <p:pic>
                    <p:nvPicPr>
                      <p:cNvPr id="183299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9200" y="1981200"/>
                        <a:ext cx="6934200" cy="954088"/>
                      </a:xfrm>
                      <a:prstGeom prst="rect">
                        <a:avLst/>
                      </a:prstGeom>
                      <a:solidFill>
                        <a:srgbClr val="67D967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3300" name="Text Box 35"/>
          <p:cNvSpPr txBox="1">
            <a:spLocks noChangeArrowheads="1"/>
          </p:cNvSpPr>
          <p:nvPr/>
        </p:nvSpPr>
        <p:spPr bwMode="auto">
          <a:xfrm>
            <a:off x="457200" y="4191000"/>
            <a:ext cx="8421688" cy="138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>
                <a:solidFill>
                  <a:srgbClr val="000000"/>
                </a:solidFill>
                <a:cs typeface="Times New Roman" panose="02020603050405020304" pitchFamily="18" charset="0"/>
              </a:rPr>
              <a:t>Local quadratic approximation of </a:t>
            </a:r>
            <a:r>
              <a:rPr lang="en-US" altLang="en-US" i="1">
                <a:solidFill>
                  <a:srgbClr val="000000"/>
                </a:solidFill>
                <a:cs typeface="Times New Roman" panose="02020603050405020304" pitchFamily="18" charset="0"/>
              </a:rPr>
              <a:t>E</a:t>
            </a:r>
            <a:r>
              <a:rPr lang="en-US" altLang="en-US">
                <a:solidFill>
                  <a:srgbClr val="000000"/>
                </a:solidFill>
                <a:cs typeface="Times New Roman" panose="02020603050405020304" pitchFamily="18" charset="0"/>
              </a:rPr>
              <a:t>(</a:t>
            </a:r>
            <a:r>
              <a:rPr lang="en-US" altLang="en-US" i="1">
                <a:solidFill>
                  <a:srgbClr val="000000"/>
                </a:solidFill>
                <a:cs typeface="Times New Roman" panose="02020603050405020304" pitchFamily="18" charset="0"/>
              </a:rPr>
              <a:t>u</a:t>
            </a:r>
            <a:r>
              <a:rPr lang="en-US" altLang="en-US">
                <a:solidFill>
                  <a:srgbClr val="000000"/>
                </a:solidFill>
                <a:cs typeface="Times New Roman" panose="02020603050405020304" pitchFamily="18" charset="0"/>
              </a:rPr>
              <a:t>,</a:t>
            </a:r>
            <a:r>
              <a:rPr lang="en-US" altLang="en-US" i="1">
                <a:solidFill>
                  <a:srgbClr val="000000"/>
                </a:solidFill>
                <a:cs typeface="Times New Roman" panose="02020603050405020304" pitchFamily="18" charset="0"/>
              </a:rPr>
              <a:t>v</a:t>
            </a:r>
            <a:r>
              <a:rPr lang="en-US" altLang="en-US">
                <a:solidFill>
                  <a:srgbClr val="000000"/>
                </a:solidFill>
                <a:cs typeface="Times New Roman" panose="02020603050405020304" pitchFamily="18" charset="0"/>
              </a:rPr>
              <a:t>) in the neighborhood of (0,0) is given by the </a:t>
            </a:r>
            <a:r>
              <a:rPr lang="en-US" altLang="en-US" i="1">
                <a:solidFill>
                  <a:srgbClr val="000000"/>
                </a:solidFill>
                <a:cs typeface="Times New Roman" panose="02020603050405020304" pitchFamily="18" charset="0"/>
              </a:rPr>
              <a:t>second-order Taylor expansion</a:t>
            </a:r>
            <a:r>
              <a:rPr lang="en-US" altLang="en-US">
                <a:solidFill>
                  <a:srgbClr val="000000"/>
                </a:solidFill>
                <a:cs typeface="Times New Roman" panose="02020603050405020304" pitchFamily="18" charset="0"/>
              </a:rPr>
              <a:t>:</a:t>
            </a:r>
            <a:endParaRPr lang="ru-RU" altLang="en-US">
              <a:solidFill>
                <a:srgbClr val="000000"/>
              </a:solidFill>
              <a:cs typeface="Times New Roman" panose="02020603050405020304" pitchFamily="18" charset="0"/>
            </a:endParaRPr>
          </a:p>
        </p:txBody>
      </p:sp>
      <p:graphicFrame>
        <p:nvGraphicFramePr>
          <p:cNvPr id="183301" name="Object 36"/>
          <p:cNvGraphicFramePr>
            <a:graphicFrameLocks noGrp="1" noChangeAspect="1"/>
          </p:cNvGraphicFramePr>
          <p:nvPr>
            <p:ph idx="1"/>
          </p:nvPr>
        </p:nvGraphicFramePr>
        <p:xfrm>
          <a:off x="334963" y="5622925"/>
          <a:ext cx="8550275" cy="1006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2" name="Equation" r:id="rId6" imgW="4102100" imgH="482600" progId="Equation.3">
                  <p:embed/>
                </p:oleObj>
              </mc:Choice>
              <mc:Fallback>
                <p:oleObj name="Equation" r:id="rId6" imgW="4102100" imgH="482600" progId="Equation.3">
                  <p:embed/>
                  <p:pic>
                    <p:nvPicPr>
                      <p:cNvPr id="183301" name="Object 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4963" y="5622925"/>
                        <a:ext cx="8550275" cy="1006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3302" name="Text Box 4"/>
          <p:cNvSpPr txBox="1">
            <a:spLocks noChangeArrowheads="1"/>
          </p:cNvSpPr>
          <p:nvPr/>
        </p:nvSpPr>
        <p:spPr bwMode="auto">
          <a:xfrm>
            <a:off x="457200" y="3133725"/>
            <a:ext cx="8283575" cy="95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>
                <a:solidFill>
                  <a:srgbClr val="000000"/>
                </a:solidFill>
                <a:cs typeface="Times New Roman" panose="02020603050405020304" pitchFamily="18" charset="0"/>
              </a:rPr>
              <a:t>We want to find out how this function behaves for small shifts</a:t>
            </a:r>
            <a:endParaRPr lang="ru-RU" altLang="en-US">
              <a:solidFill>
                <a:srgbClr val="000000"/>
              </a:solidFill>
              <a:cs typeface="Times New Roman" panose="02020603050405020304" pitchFamily="18" charset="0"/>
            </a:endParaRPr>
          </a:p>
        </p:txBody>
      </p:sp>
      <p:sp>
        <p:nvSpPr>
          <p:cNvPr id="183303" name="Text Box 4"/>
          <p:cNvSpPr txBox="1">
            <a:spLocks noChangeArrowheads="1"/>
          </p:cNvSpPr>
          <p:nvPr/>
        </p:nvSpPr>
        <p:spPr bwMode="auto">
          <a:xfrm>
            <a:off x="1360488" y="914400"/>
            <a:ext cx="6684962" cy="95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</a:pPr>
            <a:r>
              <a:rPr lang="en-US" altLang="en-US">
                <a:solidFill>
                  <a:srgbClr val="000000"/>
                </a:solidFill>
                <a:cs typeface="Times New Roman" panose="02020603050405020304" pitchFamily="18" charset="0"/>
              </a:rPr>
              <a:t>Change in appearance of window </a:t>
            </a:r>
            <a:r>
              <a:rPr lang="en-US" altLang="en-US" i="1">
                <a:solidFill>
                  <a:srgbClr val="000000"/>
                </a:solidFill>
                <a:cs typeface="Times New Roman" panose="02020603050405020304" pitchFamily="18" charset="0"/>
              </a:rPr>
              <a:t>w</a:t>
            </a:r>
            <a:r>
              <a:rPr lang="en-US" altLang="en-US">
                <a:solidFill>
                  <a:srgbClr val="000000"/>
                </a:solidFill>
                <a:cs typeface="Times New Roman" panose="02020603050405020304" pitchFamily="18" charset="0"/>
              </a:rPr>
              <a:t>(</a:t>
            </a:r>
            <a:r>
              <a:rPr lang="en-US" altLang="en-US" i="1">
                <a:solidFill>
                  <a:srgbClr val="000000"/>
                </a:solidFill>
                <a:cs typeface="Times New Roman" panose="02020603050405020304" pitchFamily="18" charset="0"/>
              </a:rPr>
              <a:t>x</a:t>
            </a:r>
            <a:r>
              <a:rPr lang="en-US" altLang="en-US">
                <a:solidFill>
                  <a:srgbClr val="000000"/>
                </a:solidFill>
                <a:cs typeface="Times New Roman" panose="02020603050405020304" pitchFamily="18" charset="0"/>
              </a:rPr>
              <a:t>,</a:t>
            </a:r>
            <a:r>
              <a:rPr lang="en-US" altLang="en-US" i="1">
                <a:solidFill>
                  <a:srgbClr val="000000"/>
                </a:solidFill>
                <a:cs typeface="Times New Roman" panose="02020603050405020304" pitchFamily="18" charset="0"/>
              </a:rPr>
              <a:t>y</a:t>
            </a:r>
            <a:r>
              <a:rPr lang="en-US" altLang="en-US">
                <a:solidFill>
                  <a:srgbClr val="000000"/>
                </a:solidFill>
                <a:cs typeface="Times New Roman" panose="02020603050405020304" pitchFamily="18" charset="0"/>
              </a:rPr>
              <a:t>) </a:t>
            </a:r>
          </a:p>
          <a:p>
            <a:pPr algn="ctr">
              <a:spcBef>
                <a:spcPct val="0"/>
              </a:spcBef>
            </a:pPr>
            <a:r>
              <a:rPr lang="en-US" altLang="en-US">
                <a:solidFill>
                  <a:srgbClr val="000000"/>
                </a:solidFill>
                <a:cs typeface="Times New Roman" panose="02020603050405020304" pitchFamily="18" charset="0"/>
              </a:rPr>
              <a:t>for the shift [</a:t>
            </a:r>
            <a:r>
              <a:rPr lang="en-US" altLang="en-US" i="1">
                <a:solidFill>
                  <a:srgbClr val="000000"/>
                </a:solidFill>
                <a:cs typeface="Times New Roman" panose="02020603050405020304" pitchFamily="18" charset="0"/>
              </a:rPr>
              <a:t>u,v</a:t>
            </a:r>
            <a:r>
              <a:rPr lang="en-US" altLang="en-US">
                <a:solidFill>
                  <a:srgbClr val="000000"/>
                </a:solidFill>
                <a:cs typeface="Times New Roman" panose="02020603050405020304" pitchFamily="18" charset="0"/>
              </a:rPr>
              <a:t>]:</a:t>
            </a:r>
            <a:endParaRPr lang="ru-RU" altLang="en-US">
              <a:solidFill>
                <a:srgbClr val="000000"/>
              </a:solidFill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9347976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A9B463E-1C03-AA4F-9DFF-9EA33AC4E8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250" y="1358900"/>
            <a:ext cx="7175500" cy="4140200"/>
          </a:xfrm>
          <a:prstGeom prst="rect">
            <a:avLst/>
          </a:prstGeom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421FE1AA-E227-D940-998F-E210191C9A63}"/>
              </a:ext>
            </a:extLst>
          </p:cNvPr>
          <p:cNvSpPr/>
          <p:nvPr/>
        </p:nvSpPr>
        <p:spPr>
          <a:xfrm>
            <a:off x="762000" y="1358900"/>
            <a:ext cx="7620000" cy="1689100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1283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Corner Detection: Mathematics</a:t>
            </a:r>
            <a:endParaRPr lang="ru-RU" altLang="en-US"/>
          </a:p>
        </p:txBody>
      </p:sp>
      <p:sp>
        <p:nvSpPr>
          <p:cNvPr id="185347" name="Text Box 35"/>
          <p:cNvSpPr txBox="1">
            <a:spLocks noChangeArrowheads="1"/>
          </p:cNvSpPr>
          <p:nvPr/>
        </p:nvSpPr>
        <p:spPr bwMode="auto">
          <a:xfrm>
            <a:off x="457200" y="1143000"/>
            <a:ext cx="8421688" cy="138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>
                <a:solidFill>
                  <a:srgbClr val="000000"/>
                </a:solidFill>
                <a:cs typeface="Times New Roman" panose="02020603050405020304" pitchFamily="18" charset="0"/>
              </a:rPr>
              <a:t>Local quadratic approximation of </a:t>
            </a:r>
            <a:r>
              <a:rPr lang="en-US" altLang="en-US" i="1">
                <a:solidFill>
                  <a:srgbClr val="000000"/>
                </a:solidFill>
                <a:cs typeface="Times New Roman" panose="02020603050405020304" pitchFamily="18" charset="0"/>
              </a:rPr>
              <a:t>E</a:t>
            </a:r>
            <a:r>
              <a:rPr lang="en-US" altLang="en-US">
                <a:solidFill>
                  <a:srgbClr val="000000"/>
                </a:solidFill>
                <a:cs typeface="Times New Roman" panose="02020603050405020304" pitchFamily="18" charset="0"/>
              </a:rPr>
              <a:t>(</a:t>
            </a:r>
            <a:r>
              <a:rPr lang="en-US" altLang="en-US" i="1">
                <a:solidFill>
                  <a:srgbClr val="000000"/>
                </a:solidFill>
                <a:cs typeface="Times New Roman" panose="02020603050405020304" pitchFamily="18" charset="0"/>
              </a:rPr>
              <a:t>u</a:t>
            </a:r>
            <a:r>
              <a:rPr lang="en-US" altLang="en-US">
                <a:solidFill>
                  <a:srgbClr val="000000"/>
                </a:solidFill>
                <a:cs typeface="Times New Roman" panose="02020603050405020304" pitchFamily="18" charset="0"/>
              </a:rPr>
              <a:t>,</a:t>
            </a:r>
            <a:r>
              <a:rPr lang="en-US" altLang="en-US" i="1">
                <a:solidFill>
                  <a:srgbClr val="000000"/>
                </a:solidFill>
                <a:cs typeface="Times New Roman" panose="02020603050405020304" pitchFamily="18" charset="0"/>
              </a:rPr>
              <a:t>v</a:t>
            </a:r>
            <a:r>
              <a:rPr lang="en-US" altLang="en-US">
                <a:solidFill>
                  <a:srgbClr val="000000"/>
                </a:solidFill>
                <a:cs typeface="Times New Roman" panose="02020603050405020304" pitchFamily="18" charset="0"/>
              </a:rPr>
              <a:t>) in the neighborhood of (0,0) is given by the </a:t>
            </a:r>
            <a:r>
              <a:rPr lang="en-US" altLang="en-US" i="1">
                <a:solidFill>
                  <a:srgbClr val="000000"/>
                </a:solidFill>
                <a:cs typeface="Times New Roman" panose="02020603050405020304" pitchFamily="18" charset="0"/>
              </a:rPr>
              <a:t>second-order Taylor expansion</a:t>
            </a:r>
            <a:r>
              <a:rPr lang="en-US" altLang="en-US">
                <a:solidFill>
                  <a:srgbClr val="000000"/>
                </a:solidFill>
                <a:cs typeface="Times New Roman" panose="02020603050405020304" pitchFamily="18" charset="0"/>
              </a:rPr>
              <a:t>:</a:t>
            </a:r>
            <a:endParaRPr lang="ru-RU" altLang="en-US">
              <a:solidFill>
                <a:srgbClr val="000000"/>
              </a:solidFill>
              <a:cs typeface="Times New Roman" panose="02020603050405020304" pitchFamily="18" charset="0"/>
            </a:endParaRPr>
          </a:p>
        </p:txBody>
      </p:sp>
      <p:graphicFrame>
        <p:nvGraphicFramePr>
          <p:cNvPr id="185348" name="Object 36"/>
          <p:cNvGraphicFramePr>
            <a:graphicFrameLocks noGrp="1" noChangeAspect="1"/>
          </p:cNvGraphicFramePr>
          <p:nvPr>
            <p:ph idx="1"/>
          </p:nvPr>
        </p:nvGraphicFramePr>
        <p:xfrm>
          <a:off x="334963" y="2574925"/>
          <a:ext cx="8550275" cy="1006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70" name="Equation" r:id="rId4" imgW="4102100" imgH="482600" progId="Equation.3">
                  <p:embed/>
                </p:oleObj>
              </mc:Choice>
              <mc:Fallback>
                <p:oleObj name="Equation" r:id="rId4" imgW="4102100" imgH="482600" progId="Equation.3">
                  <p:embed/>
                  <p:pic>
                    <p:nvPicPr>
                      <p:cNvPr id="185348" name="Object 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4963" y="2574925"/>
                        <a:ext cx="8550275" cy="1006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788" y="4495800"/>
            <a:ext cx="1971675" cy="1981200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12"/>
          <p:cNvSpPr txBox="1">
            <a:spLocks noChangeArrowheads="1"/>
          </p:cNvSpPr>
          <p:nvPr/>
        </p:nvSpPr>
        <p:spPr bwMode="auto">
          <a:xfrm>
            <a:off x="6781800" y="3895725"/>
            <a:ext cx="116363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hangingPunct="0">
              <a:spcBef>
                <a:spcPct val="0"/>
              </a:spcBef>
            </a:pPr>
            <a:r>
              <a:rPr lang="en-US" altLang="en-US" i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en-US" i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en-US" i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10" name="Text Box 35"/>
          <p:cNvSpPr txBox="1">
            <a:spLocks noChangeArrowheads="1"/>
          </p:cNvSpPr>
          <p:nvPr/>
        </p:nvSpPr>
        <p:spPr bwMode="auto">
          <a:xfrm>
            <a:off x="1219200" y="4090988"/>
            <a:ext cx="1752600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>
                <a:solidFill>
                  <a:srgbClr val="000000"/>
                </a:solidFill>
                <a:cs typeface="Times New Roman" panose="02020603050405020304" pitchFamily="18" charset="0"/>
              </a:rPr>
              <a:t>Always 0</a:t>
            </a:r>
            <a:endParaRPr lang="ru-RU" altLang="en-US">
              <a:solidFill>
                <a:srgbClr val="000000"/>
              </a:solidFill>
              <a:cs typeface="Times New Roman" panose="02020603050405020304" pitchFamily="18" charset="0"/>
            </a:endParaRPr>
          </a:p>
        </p:txBody>
      </p:sp>
      <p:sp>
        <p:nvSpPr>
          <p:cNvPr id="11" name="Text Box 35"/>
          <p:cNvSpPr txBox="1">
            <a:spLocks noChangeArrowheads="1"/>
          </p:cNvSpPr>
          <p:nvPr/>
        </p:nvSpPr>
        <p:spPr bwMode="auto">
          <a:xfrm>
            <a:off x="3124200" y="4371975"/>
            <a:ext cx="1752600" cy="1385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</a:pPr>
            <a:r>
              <a:rPr lang="en-US" altLang="en-US">
                <a:solidFill>
                  <a:srgbClr val="000000"/>
                </a:solidFill>
                <a:cs typeface="Times New Roman" panose="02020603050405020304" pitchFamily="18" charset="0"/>
              </a:rPr>
              <a:t>First derivative is 0</a:t>
            </a:r>
            <a:endParaRPr lang="ru-RU" altLang="en-US">
              <a:solidFill>
                <a:srgbClr val="000000"/>
              </a:solidFill>
              <a:cs typeface="Times New Roman" panose="02020603050405020304" pitchFamily="18" charset="0"/>
            </a:endParaRPr>
          </a:p>
        </p:txBody>
      </p:sp>
      <p:sp>
        <p:nvSpPr>
          <p:cNvPr id="2" name="Up Arrow 1"/>
          <p:cNvSpPr>
            <a:spLocks noChangeArrowheads="1"/>
          </p:cNvSpPr>
          <p:nvPr/>
        </p:nvSpPr>
        <p:spPr bwMode="auto">
          <a:xfrm>
            <a:off x="1752600" y="3400425"/>
            <a:ext cx="457200" cy="638175"/>
          </a:xfrm>
          <a:prstGeom prst="upArrow">
            <a:avLst>
              <a:gd name="adj1" fmla="val 50000"/>
              <a:gd name="adj2" fmla="val 50024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0" hangingPunct="0"/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3" name="Up Arrow 12"/>
          <p:cNvSpPr>
            <a:spLocks noChangeArrowheads="1"/>
          </p:cNvSpPr>
          <p:nvPr/>
        </p:nvSpPr>
        <p:spPr bwMode="auto">
          <a:xfrm>
            <a:off x="3657600" y="3719513"/>
            <a:ext cx="457200" cy="638175"/>
          </a:xfrm>
          <a:prstGeom prst="upArrow">
            <a:avLst>
              <a:gd name="adj1" fmla="val 50000"/>
              <a:gd name="adj2" fmla="val 50024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0" hangingPunct="0"/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842412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2" grpId="0" animBg="1"/>
      <p:bldP spid="13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38" name="Rectangle 10"/>
          <p:cNvSpPr>
            <a:spLocks noChangeArrowheads="1"/>
          </p:cNvSpPr>
          <p:nvPr/>
        </p:nvSpPr>
        <p:spPr bwMode="auto">
          <a:xfrm>
            <a:off x="2286000" y="1524000"/>
            <a:ext cx="4038600" cy="1295400"/>
          </a:xfrm>
          <a:prstGeom prst="rect">
            <a:avLst/>
          </a:prstGeom>
          <a:solidFill>
            <a:srgbClr val="62D86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hangingPunct="0">
              <a:spcBef>
                <a:spcPct val="0"/>
              </a:spcBef>
            </a:pPr>
            <a:endParaRPr lang="en-US" altLang="en-US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9353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Corner Detection: Mathematics</a:t>
            </a:r>
            <a:endParaRPr lang="ru-RU" altLang="en-US"/>
          </a:p>
        </p:txBody>
      </p:sp>
      <p:sp>
        <p:nvSpPr>
          <p:cNvPr id="193540" name="Text Box 4"/>
          <p:cNvSpPr txBox="1">
            <a:spLocks noChangeArrowheads="1"/>
          </p:cNvSpPr>
          <p:nvPr/>
        </p:nvSpPr>
        <p:spPr bwMode="auto">
          <a:xfrm>
            <a:off x="381000" y="914400"/>
            <a:ext cx="8534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2400">
                <a:solidFill>
                  <a:srgbClr val="000000"/>
                </a:solidFill>
                <a:cs typeface="Times New Roman" panose="02020603050405020304" pitchFamily="18" charset="0"/>
              </a:rPr>
              <a:t>The quadratic approximation simplifies to</a:t>
            </a:r>
            <a:endParaRPr lang="ru-RU" altLang="en-US" sz="2400">
              <a:solidFill>
                <a:srgbClr val="000000"/>
              </a:solidFill>
              <a:cs typeface="Times New Roman" panose="02020603050405020304" pitchFamily="18" charset="0"/>
            </a:endParaRPr>
          </a:p>
        </p:txBody>
      </p:sp>
      <p:graphicFrame>
        <p:nvGraphicFramePr>
          <p:cNvPr id="193541" name="Object 5"/>
          <p:cNvGraphicFramePr>
            <a:graphicFrameLocks noChangeAspect="1"/>
          </p:cNvGraphicFramePr>
          <p:nvPr/>
        </p:nvGraphicFramePr>
        <p:xfrm>
          <a:off x="2286000" y="4140200"/>
          <a:ext cx="4422775" cy="127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71" name="Equation" r:id="rId5" imgW="1765300" imgH="508000" progId="">
                  <p:embed/>
                </p:oleObj>
              </mc:Choice>
              <mc:Fallback>
                <p:oleObj name="Equation" r:id="rId5" imgW="1765300" imgH="508000" progId="">
                  <p:embed/>
                  <p:pic>
                    <p:nvPicPr>
                      <p:cNvPr id="193541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0" y="4140200"/>
                        <a:ext cx="4422775" cy="1270000"/>
                      </a:xfrm>
                      <a:prstGeom prst="rect">
                        <a:avLst/>
                      </a:prstGeom>
                      <a:solidFill>
                        <a:srgbClr val="67D967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3542" name="Text Box 6"/>
          <p:cNvSpPr txBox="1">
            <a:spLocks noChangeArrowheads="1"/>
          </p:cNvSpPr>
          <p:nvPr/>
        </p:nvSpPr>
        <p:spPr bwMode="auto">
          <a:xfrm>
            <a:off x="381000" y="3208338"/>
            <a:ext cx="8534400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2400">
                <a:solidFill>
                  <a:srgbClr val="000000"/>
                </a:solidFill>
                <a:cs typeface="Times New Roman" panose="02020603050405020304" pitchFamily="18" charset="0"/>
              </a:rPr>
              <a:t>where </a:t>
            </a:r>
            <a:r>
              <a:rPr lang="en-US" altLang="en-US" sz="2400" i="1">
                <a:solidFill>
                  <a:srgbClr val="000000"/>
                </a:solidFill>
                <a:cs typeface="Times New Roman" panose="02020603050405020304" pitchFamily="18" charset="0"/>
              </a:rPr>
              <a:t>M</a:t>
            </a:r>
            <a:r>
              <a:rPr lang="en-US" altLang="en-US" sz="2400">
                <a:solidFill>
                  <a:srgbClr val="000000"/>
                </a:solidFill>
                <a:cs typeface="Times New Roman" panose="02020603050405020304" pitchFamily="18" charset="0"/>
              </a:rPr>
              <a:t> is a </a:t>
            </a:r>
            <a:r>
              <a:rPr lang="en-US" altLang="en-US" sz="2400" i="1">
                <a:solidFill>
                  <a:srgbClr val="000000"/>
                </a:solidFill>
                <a:cs typeface="Times New Roman" panose="02020603050405020304" pitchFamily="18" charset="0"/>
              </a:rPr>
              <a:t>second moment matrix</a:t>
            </a:r>
            <a:r>
              <a:rPr lang="en-US" altLang="en-US" sz="2400">
                <a:solidFill>
                  <a:srgbClr val="000000"/>
                </a:solidFill>
                <a:cs typeface="Times New Roman" panose="02020603050405020304" pitchFamily="18" charset="0"/>
              </a:rPr>
              <a:t> </a:t>
            </a:r>
            <a:r>
              <a:rPr lang="en-US" altLang="en-US" sz="2400">
                <a:solidFill>
                  <a:srgbClr val="000000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computed from image derivatives:</a:t>
            </a:r>
            <a:endParaRPr lang="ru-RU" altLang="en-US" sz="2400">
              <a:solidFill>
                <a:srgbClr val="000000"/>
              </a:solidFill>
              <a:cs typeface="Times New Roman" panose="02020603050405020304" pitchFamily="18" charset="0"/>
            </a:endParaRPr>
          </a:p>
        </p:txBody>
      </p:sp>
      <p:graphicFrame>
        <p:nvGraphicFramePr>
          <p:cNvPr id="193543" name="Object 8"/>
          <p:cNvGraphicFramePr>
            <a:graphicFrameLocks noGrp="1" noChangeAspect="1"/>
          </p:cNvGraphicFramePr>
          <p:nvPr>
            <p:ph idx="1"/>
          </p:nvPr>
        </p:nvGraphicFramePr>
        <p:xfrm>
          <a:off x="2286000" y="1560513"/>
          <a:ext cx="4038600" cy="1201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72" name="Equation" r:id="rId7" imgW="1536700" imgH="457200" progId="Equation.3">
                  <p:embed/>
                </p:oleObj>
              </mc:Choice>
              <mc:Fallback>
                <p:oleObj name="Equation" r:id="rId7" imgW="1536700" imgH="457200" progId="Equation.3">
                  <p:embed/>
                  <p:pic>
                    <p:nvPicPr>
                      <p:cNvPr id="193543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0" y="1560513"/>
                        <a:ext cx="4038600" cy="12017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13"/>
          <p:cNvGrpSpPr>
            <a:grpSpLocks/>
          </p:cNvGrpSpPr>
          <p:nvPr/>
        </p:nvGrpSpPr>
        <p:grpSpPr bwMode="auto">
          <a:xfrm>
            <a:off x="838200" y="5867400"/>
            <a:ext cx="7431088" cy="687388"/>
            <a:chOff x="528" y="3696"/>
            <a:chExt cx="4681" cy="433"/>
          </a:xfrm>
        </p:grpSpPr>
        <p:pic>
          <p:nvPicPr>
            <p:cNvPr id="193545" name="Picture 7" descr="Edittex"/>
            <p:cNvPicPr>
              <a:picLocks noChangeAspect="1" noChangeArrowheads="1"/>
            </p:cNvPicPr>
            <p:nvPr>
              <p:custDataLst>
                <p:tags r:id="rId2"/>
              </p:custDataLst>
            </p:nvPr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8" y="3696"/>
              <a:ext cx="4681" cy="4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3546" name="Rectangle 11"/>
            <p:cNvSpPr>
              <a:spLocks noChangeArrowheads="1"/>
            </p:cNvSpPr>
            <p:nvPr/>
          </p:nvSpPr>
          <p:spPr bwMode="auto">
            <a:xfrm>
              <a:off x="528" y="3696"/>
              <a:ext cx="432" cy="4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hangingPunct="0">
                <a:spcBef>
                  <a:spcPct val="0"/>
                </a:spcBef>
              </a:pPr>
              <a:r>
                <a:rPr lang="en-US" altLang="en-US" sz="2400" i="1">
                  <a:solidFill>
                    <a:srgbClr val="000000"/>
                  </a:solidFill>
                  <a:latin typeface="Times New Roman" panose="02020603050405020304" pitchFamily="18" charset="0"/>
                  <a:cs typeface="Arial" panose="020B0604020202020204" pitchFamily="34" charset="0"/>
                </a:rPr>
                <a:t>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2533603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5586" name="Object 2"/>
          <p:cNvGraphicFramePr>
            <a:graphicFrameLocks noChangeAspect="1"/>
          </p:cNvGraphicFramePr>
          <p:nvPr/>
        </p:nvGraphicFramePr>
        <p:xfrm>
          <a:off x="1071563" y="1022350"/>
          <a:ext cx="5556250" cy="149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05" name="Equation" r:id="rId4" imgW="1790700" imgH="482600" progId="Equation.3">
                  <p:embed/>
                </p:oleObj>
              </mc:Choice>
              <mc:Fallback>
                <p:oleObj name="Equation" r:id="rId4" imgW="1790700" imgH="482600" progId="Equation.3">
                  <p:embed/>
                  <p:pic>
                    <p:nvPicPr>
                      <p:cNvPr id="195586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1563" y="1022350"/>
                        <a:ext cx="5556250" cy="1498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" name="Object 3"/>
          <p:cNvGraphicFramePr>
            <a:graphicFrameLocks noChangeAspect="1"/>
          </p:cNvGraphicFramePr>
          <p:nvPr/>
        </p:nvGraphicFramePr>
        <p:xfrm>
          <a:off x="2687638" y="5362575"/>
          <a:ext cx="1428750" cy="984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06" name="Equation" r:id="rId6" imgW="571252" imgH="393529" progId="Equation.3">
                  <p:embed/>
                </p:oleObj>
              </mc:Choice>
              <mc:Fallback>
                <p:oleObj name="Equation" r:id="rId6" imgW="571252" imgH="393529" progId="Equation.3">
                  <p:embed/>
                  <p:pic>
                    <p:nvPicPr>
                      <p:cNvPr id="43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87638" y="5362575"/>
                        <a:ext cx="1428750" cy="984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Picture 10" descr="hessian1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113" y="3990975"/>
            <a:ext cx="1655762" cy="1317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7" descr="hessian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29" t="9563" r="47212" b="45161"/>
          <a:stretch>
            <a:fillRect/>
          </a:stretch>
        </p:blipFill>
        <p:spPr bwMode="auto">
          <a:xfrm>
            <a:off x="2606675" y="4013200"/>
            <a:ext cx="1619250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8" descr="hessian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55" t="54877" r="45802"/>
          <a:stretch>
            <a:fillRect/>
          </a:stretch>
        </p:blipFill>
        <p:spPr bwMode="auto">
          <a:xfrm>
            <a:off x="6762750" y="4013200"/>
            <a:ext cx="1700213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9" descr="hessian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23" t="54877"/>
          <a:stretch>
            <a:fillRect/>
          </a:stretch>
        </p:blipFill>
        <p:spPr bwMode="auto">
          <a:xfrm>
            <a:off x="4668838" y="4013200"/>
            <a:ext cx="1673225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411078" name="Object 4"/>
          <p:cNvGraphicFramePr>
            <a:graphicFrameLocks noChangeAspect="1"/>
          </p:cNvGraphicFramePr>
          <p:nvPr/>
        </p:nvGraphicFramePr>
        <p:xfrm>
          <a:off x="4745038" y="5362575"/>
          <a:ext cx="1460500" cy="1047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07" name="Equation" r:id="rId10" imgW="583947" imgH="418918" progId="Equation.3">
                  <p:embed/>
                </p:oleObj>
              </mc:Choice>
              <mc:Fallback>
                <p:oleObj name="Equation" r:id="rId10" imgW="583947" imgH="418918" progId="Equation.3">
                  <p:embed/>
                  <p:pic>
                    <p:nvPicPr>
                      <p:cNvPr id="1411078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45038" y="5362575"/>
                        <a:ext cx="1460500" cy="1047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11079" name="Object 5"/>
          <p:cNvGraphicFramePr>
            <a:graphicFrameLocks noChangeAspect="1"/>
          </p:cNvGraphicFramePr>
          <p:nvPr/>
        </p:nvGraphicFramePr>
        <p:xfrm>
          <a:off x="6497638" y="5362575"/>
          <a:ext cx="2222500" cy="1047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08" name="Equation" r:id="rId12" imgW="889000" imgH="419100" progId="Equation.3">
                  <p:embed/>
                </p:oleObj>
              </mc:Choice>
              <mc:Fallback>
                <p:oleObj name="Equation" r:id="rId12" imgW="889000" imgH="419100" progId="Equation.3">
                  <p:embed/>
                  <p:pic>
                    <p:nvPicPr>
                      <p:cNvPr id="1411079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97638" y="5362575"/>
                        <a:ext cx="2222500" cy="1047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685800" y="228600"/>
            <a:ext cx="77724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>
              <a:defRPr/>
            </a:pPr>
            <a:r>
              <a:rPr lang="en-US" sz="3000" b="1" kern="0">
                <a:solidFill>
                  <a:srgbClr val="000000"/>
                </a:solidFill>
                <a:latin typeface="Arial"/>
                <a:cs typeface="Arial" panose="020B0604020202020204" pitchFamily="34" charset="0"/>
              </a:rPr>
              <a:t>Corners</a:t>
            </a:r>
            <a:r>
              <a:rPr lang="en-US" sz="3000" kern="0">
                <a:solidFill>
                  <a:srgbClr val="000000"/>
                </a:solidFill>
                <a:latin typeface="Arial"/>
                <a:cs typeface="Arial" panose="020B0604020202020204" pitchFamily="34" charset="0"/>
              </a:rPr>
              <a:t> as distinctive interest points</a:t>
            </a:r>
            <a:endParaRPr lang="ru-RU" sz="3000" kern="0" dirty="0">
              <a:solidFill>
                <a:srgbClr val="000000"/>
              </a:solidFill>
              <a:latin typeface="Arial"/>
              <a:cs typeface="Arial" panose="020B0604020202020204" pitchFamily="34" charset="0"/>
            </a:endParaRPr>
          </a:p>
        </p:txBody>
      </p:sp>
      <p:sp>
        <p:nvSpPr>
          <p:cNvPr id="195595" name="Text Box 6"/>
          <p:cNvSpPr txBox="1">
            <a:spLocks noChangeArrowheads="1"/>
          </p:cNvSpPr>
          <p:nvPr/>
        </p:nvSpPr>
        <p:spPr bwMode="auto">
          <a:xfrm>
            <a:off x="957263" y="2771775"/>
            <a:ext cx="7813675" cy="95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>
                <a:solidFill>
                  <a:srgbClr val="000000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2 x 2 matrix of image derivatives (averaged in neighborhood of a point).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28650" y="5619750"/>
            <a:ext cx="1497013" cy="3698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0" hangingPunct="0">
              <a:defRPr/>
            </a:pPr>
            <a:r>
              <a:rPr lang="en-US" dirty="0">
                <a:solidFill>
                  <a:srgbClr val="000000"/>
                </a:solidFill>
                <a:latin typeface="Arial"/>
                <a:cs typeface="Arial" panose="020B0604020202020204" pitchFamily="34" charset="0"/>
              </a:rPr>
              <a:t>Notation:</a:t>
            </a:r>
          </a:p>
        </p:txBody>
      </p:sp>
    </p:spTree>
    <p:extLst>
      <p:ext uri="{BB962C8B-B14F-4D97-AF65-F5344CB8AC3E}">
        <p14:creationId xmlns:p14="http://schemas.microsoft.com/office/powerpoint/2010/main" val="326856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1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1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Text Box 3"/>
          <p:cNvSpPr txBox="1">
            <a:spLocks noChangeArrowheads="1"/>
          </p:cNvSpPr>
          <p:nvPr/>
        </p:nvSpPr>
        <p:spPr bwMode="auto">
          <a:xfrm>
            <a:off x="533400" y="1066800"/>
            <a:ext cx="8001000" cy="95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>
                <a:solidFill>
                  <a:srgbClr val="000000"/>
                </a:solidFill>
                <a:cs typeface="Arial" panose="020B0604020202020204" pitchFamily="34" charset="0"/>
              </a:rPr>
              <a:t>The surface </a:t>
            </a:r>
            <a:r>
              <a:rPr lang="en-US" altLang="en-US" i="1">
                <a:solidFill>
                  <a:srgbClr val="000000"/>
                </a:solidFill>
                <a:cs typeface="Arial" panose="020B0604020202020204" pitchFamily="34" charset="0"/>
              </a:rPr>
              <a:t>E</a:t>
            </a:r>
            <a:r>
              <a:rPr lang="en-US" altLang="en-US">
                <a:solidFill>
                  <a:srgbClr val="000000"/>
                </a:solidFill>
                <a:cs typeface="Arial" panose="020B0604020202020204" pitchFamily="34" charset="0"/>
              </a:rPr>
              <a:t>(</a:t>
            </a:r>
            <a:r>
              <a:rPr lang="en-US" altLang="en-US" i="1">
                <a:solidFill>
                  <a:srgbClr val="000000"/>
                </a:solidFill>
                <a:cs typeface="Arial" panose="020B0604020202020204" pitchFamily="34" charset="0"/>
              </a:rPr>
              <a:t>u</a:t>
            </a:r>
            <a:r>
              <a:rPr lang="en-US" altLang="en-US">
                <a:solidFill>
                  <a:srgbClr val="000000"/>
                </a:solidFill>
                <a:cs typeface="Arial" panose="020B0604020202020204" pitchFamily="34" charset="0"/>
              </a:rPr>
              <a:t>,</a:t>
            </a:r>
            <a:r>
              <a:rPr lang="en-US" altLang="en-US" i="1">
                <a:solidFill>
                  <a:srgbClr val="000000"/>
                </a:solidFill>
                <a:cs typeface="Arial" panose="020B0604020202020204" pitchFamily="34" charset="0"/>
              </a:rPr>
              <a:t>v</a:t>
            </a:r>
            <a:r>
              <a:rPr lang="en-US" altLang="en-US">
                <a:solidFill>
                  <a:srgbClr val="000000"/>
                </a:solidFill>
                <a:cs typeface="Arial" panose="020B0604020202020204" pitchFamily="34" charset="0"/>
              </a:rPr>
              <a:t>) is locally approximated by a quadratic form. Let’s try to understand its shape.</a:t>
            </a:r>
          </a:p>
        </p:txBody>
      </p:sp>
      <p:sp>
        <p:nvSpPr>
          <p:cNvPr id="197635" name="Rectangle 7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/>
              <a:t>Interpreting the second moment matrix</a:t>
            </a:r>
          </a:p>
        </p:txBody>
      </p:sp>
      <p:pic>
        <p:nvPicPr>
          <p:cNvPr id="197636" name="Picture 1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2667000"/>
            <a:ext cx="3987800" cy="3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97637" name="Object 8"/>
          <p:cNvGraphicFramePr>
            <a:graphicFrameLocks noChangeAspect="1"/>
          </p:cNvGraphicFramePr>
          <p:nvPr/>
        </p:nvGraphicFramePr>
        <p:xfrm>
          <a:off x="533400" y="2743200"/>
          <a:ext cx="4038600" cy="1201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21" name="Equation" r:id="rId5" imgW="1536700" imgH="457200" progId="Equation.3">
                  <p:embed/>
                </p:oleObj>
              </mc:Choice>
              <mc:Fallback>
                <p:oleObj name="Equation" r:id="rId5" imgW="1536700" imgH="457200" progId="Equation.3">
                  <p:embed/>
                  <p:pic>
                    <p:nvPicPr>
                      <p:cNvPr id="197637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2743200"/>
                        <a:ext cx="4038600" cy="12017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7638" name="Object 2"/>
          <p:cNvGraphicFramePr>
            <a:graphicFrameLocks noChangeAspect="1"/>
          </p:cNvGraphicFramePr>
          <p:nvPr/>
        </p:nvGraphicFramePr>
        <p:xfrm>
          <a:off x="304800" y="4267200"/>
          <a:ext cx="4495800" cy="1303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22" name="Equation" r:id="rId7" imgW="1752600" imgH="508000" progId="Equation.3">
                  <p:embed/>
                </p:oleObj>
              </mc:Choice>
              <mc:Fallback>
                <p:oleObj name="Equation" r:id="rId7" imgW="1752600" imgH="508000" progId="Equation.3">
                  <p:embed/>
                  <p:pic>
                    <p:nvPicPr>
                      <p:cNvPr id="197638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" y="4267200"/>
                        <a:ext cx="4495800" cy="1303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38507888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82" name="Text Box 20"/>
          <p:cNvSpPr txBox="1">
            <a:spLocks noChangeArrowheads="1"/>
          </p:cNvSpPr>
          <p:nvPr/>
        </p:nvSpPr>
        <p:spPr bwMode="auto">
          <a:xfrm>
            <a:off x="381000" y="1138238"/>
            <a:ext cx="7675563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hangingPunct="0">
              <a:spcBef>
                <a:spcPct val="0"/>
              </a:spcBef>
            </a:pPr>
            <a:r>
              <a:rPr lang="en-US" altLang="en-US" sz="2400">
                <a:solidFill>
                  <a:srgbClr val="000000"/>
                </a:solidFill>
                <a:cs typeface="Arial" panose="020B0604020202020204" pitchFamily="34" charset="0"/>
              </a:rPr>
              <a:t>Consider a horizontal “slice” of </a:t>
            </a:r>
            <a:r>
              <a:rPr lang="en-US" altLang="en-US" sz="2400" i="1">
                <a:solidFill>
                  <a:srgbClr val="000000"/>
                </a:solidFill>
                <a:cs typeface="Arial" panose="020B0604020202020204" pitchFamily="34" charset="0"/>
              </a:rPr>
              <a:t>E</a:t>
            </a:r>
            <a:r>
              <a:rPr lang="en-US" altLang="en-US" sz="2400">
                <a:solidFill>
                  <a:srgbClr val="000000"/>
                </a:solidFill>
                <a:cs typeface="Arial" panose="020B0604020202020204" pitchFamily="34" charset="0"/>
              </a:rPr>
              <a:t>(</a:t>
            </a:r>
            <a:r>
              <a:rPr lang="en-US" altLang="en-US" sz="2400" i="1">
                <a:solidFill>
                  <a:srgbClr val="000000"/>
                </a:solidFill>
                <a:cs typeface="Arial" panose="020B0604020202020204" pitchFamily="34" charset="0"/>
              </a:rPr>
              <a:t>u</a:t>
            </a:r>
            <a:r>
              <a:rPr lang="en-US" altLang="en-US" sz="2400">
                <a:solidFill>
                  <a:srgbClr val="000000"/>
                </a:solidFill>
                <a:cs typeface="Arial" panose="020B0604020202020204" pitchFamily="34" charset="0"/>
              </a:rPr>
              <a:t>, </a:t>
            </a:r>
            <a:r>
              <a:rPr lang="en-US" altLang="en-US" sz="2400" i="1">
                <a:solidFill>
                  <a:srgbClr val="000000"/>
                </a:solidFill>
                <a:cs typeface="Arial" panose="020B0604020202020204" pitchFamily="34" charset="0"/>
              </a:rPr>
              <a:t>v</a:t>
            </a:r>
            <a:r>
              <a:rPr lang="en-US" altLang="en-US" sz="2400">
                <a:solidFill>
                  <a:srgbClr val="000000"/>
                </a:solidFill>
                <a:cs typeface="Arial" panose="020B0604020202020204" pitchFamily="34" charset="0"/>
              </a:rPr>
              <a:t>):</a:t>
            </a:r>
          </a:p>
        </p:txBody>
      </p:sp>
      <p:sp>
        <p:nvSpPr>
          <p:cNvPr id="199683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/>
              <a:t>Interpreting the second moment matrix</a:t>
            </a:r>
          </a:p>
        </p:txBody>
      </p:sp>
      <p:sp>
        <p:nvSpPr>
          <p:cNvPr id="8197" name="Text Box 3"/>
          <p:cNvSpPr txBox="1">
            <a:spLocks noChangeArrowheads="1"/>
          </p:cNvSpPr>
          <p:nvPr/>
        </p:nvSpPr>
        <p:spPr bwMode="auto">
          <a:xfrm>
            <a:off x="381000" y="1752600"/>
            <a:ext cx="54864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2400">
                <a:solidFill>
                  <a:srgbClr val="000000"/>
                </a:solidFill>
                <a:cs typeface="Arial" panose="020B0604020202020204" pitchFamily="34" charset="0"/>
              </a:rPr>
              <a:t>This is the equation of an ellipse.</a:t>
            </a:r>
          </a:p>
        </p:txBody>
      </p:sp>
      <p:graphicFrame>
        <p:nvGraphicFramePr>
          <p:cNvPr id="199685" name="Object 18"/>
          <p:cNvGraphicFramePr>
            <a:graphicFrameLocks noGrp="1" noChangeAspect="1"/>
          </p:cNvGraphicFramePr>
          <p:nvPr>
            <p:ph idx="1"/>
          </p:nvPr>
        </p:nvGraphicFramePr>
        <p:xfrm>
          <a:off x="5943600" y="914400"/>
          <a:ext cx="2743200" cy="922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39" name="Equation" r:id="rId4" imgW="1358900" imgH="457200" progId="Equation.3">
                  <p:embed/>
                </p:oleObj>
              </mc:Choice>
              <mc:Fallback>
                <p:oleObj name="Equation" r:id="rId4" imgW="1358900" imgH="457200" progId="Equation.3">
                  <p:embed/>
                  <p:pic>
                    <p:nvPicPr>
                      <p:cNvPr id="199685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43600" y="914400"/>
                        <a:ext cx="2743200" cy="922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99686" name="Picture 19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2667000"/>
            <a:ext cx="6699250" cy="3581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6038692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7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1730" name="Object 2"/>
          <p:cNvGraphicFramePr>
            <a:graphicFrameLocks noChangeAspect="1"/>
          </p:cNvGraphicFramePr>
          <p:nvPr/>
        </p:nvGraphicFramePr>
        <p:xfrm>
          <a:off x="846138" y="2514600"/>
          <a:ext cx="7473950" cy="154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64" name="Equation" r:id="rId4" imgW="2451100" imgH="508000" progId="Equation.3">
                  <p:embed/>
                </p:oleObj>
              </mc:Choice>
              <mc:Fallback>
                <p:oleObj name="Equation" r:id="rId4" imgW="2451100" imgH="508000" progId="Equation.3">
                  <p:embed/>
                  <p:pic>
                    <p:nvPicPr>
                      <p:cNvPr id="20173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6138" y="2514600"/>
                        <a:ext cx="7473950" cy="1549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1731" name="Text Box 3"/>
          <p:cNvSpPr txBox="1">
            <a:spLocks noChangeArrowheads="1"/>
          </p:cNvSpPr>
          <p:nvPr/>
        </p:nvSpPr>
        <p:spPr bwMode="auto">
          <a:xfrm>
            <a:off x="685800" y="1143000"/>
            <a:ext cx="6858000" cy="95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>
                <a:solidFill>
                  <a:srgbClr val="000000"/>
                </a:solidFill>
                <a:cs typeface="Arial" panose="020B0604020202020204" pitchFamily="34" charset="0"/>
              </a:rPr>
              <a:t>First, consider the axis-aligned case (gradients are either horizontal or vertical)</a:t>
            </a:r>
          </a:p>
        </p:txBody>
      </p:sp>
      <p:sp>
        <p:nvSpPr>
          <p:cNvPr id="5124" name="Text Box 4"/>
          <p:cNvSpPr txBox="1">
            <a:spLocks noChangeArrowheads="1"/>
          </p:cNvSpPr>
          <p:nvPr/>
        </p:nvSpPr>
        <p:spPr bwMode="auto">
          <a:xfrm>
            <a:off x="457200" y="4343400"/>
            <a:ext cx="8229600" cy="95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>
                <a:solidFill>
                  <a:srgbClr val="000000"/>
                </a:solidFill>
                <a:cs typeface="Arial" panose="020B0604020202020204" pitchFamily="34" charset="0"/>
              </a:rPr>
              <a:t>If either </a:t>
            </a:r>
            <a:r>
              <a:rPr lang="el-GR" altLang="en-US">
                <a:solidFill>
                  <a:srgbClr val="000000"/>
                </a:solidFill>
                <a:cs typeface="Arial" panose="020B0604020202020204" pitchFamily="34" charset="0"/>
              </a:rPr>
              <a:t>λ</a:t>
            </a:r>
            <a:r>
              <a:rPr lang="en-US" altLang="en-US">
                <a:solidFill>
                  <a:srgbClr val="000000"/>
                </a:solidFill>
                <a:cs typeface="Arial" panose="020B0604020202020204" pitchFamily="34" charset="0"/>
              </a:rPr>
              <a:t> is close to 0, then this is </a:t>
            </a:r>
            <a:r>
              <a:rPr lang="en-US" altLang="en-US" b="1">
                <a:solidFill>
                  <a:srgbClr val="000000"/>
                </a:solidFill>
                <a:cs typeface="Arial" panose="020B0604020202020204" pitchFamily="34" charset="0"/>
              </a:rPr>
              <a:t>not</a:t>
            </a:r>
            <a:r>
              <a:rPr lang="en-US" altLang="en-US">
                <a:solidFill>
                  <a:srgbClr val="000000"/>
                </a:solidFill>
                <a:cs typeface="Arial" panose="020B0604020202020204" pitchFamily="34" charset="0"/>
              </a:rPr>
              <a:t> a corner, so look for locations where both are large.</a:t>
            </a:r>
            <a:endParaRPr lang="en-US" altLang="en-US" sz="2400">
              <a:solidFill>
                <a:srgbClr val="000000"/>
              </a:solidFill>
              <a:latin typeface="Symbol" panose="05050102010706020507" pitchFamily="18" charset="2"/>
              <a:cs typeface="Arial" panose="020B0604020202020204" pitchFamily="34" charset="0"/>
            </a:endParaRPr>
          </a:p>
        </p:txBody>
      </p:sp>
      <p:sp>
        <p:nvSpPr>
          <p:cNvPr id="201733" name="Rectangle 6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/>
              <a:t>Interpreting the second moment matrix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172200" y="2438400"/>
            <a:ext cx="2286000" cy="16764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hangingPunct="0">
              <a:spcBef>
                <a:spcPct val="0"/>
              </a:spcBef>
            </a:pPr>
            <a:endParaRPr lang="en-US" altLang="en-US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699442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4" grpId="0"/>
      <p:bldP spid="7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778" name="Text Box 20"/>
          <p:cNvSpPr txBox="1">
            <a:spLocks noChangeArrowheads="1"/>
          </p:cNvSpPr>
          <p:nvPr/>
        </p:nvSpPr>
        <p:spPr bwMode="auto">
          <a:xfrm>
            <a:off x="381000" y="1138238"/>
            <a:ext cx="7675563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hangingPunct="0">
              <a:spcBef>
                <a:spcPct val="0"/>
              </a:spcBef>
            </a:pPr>
            <a:r>
              <a:rPr lang="en-US" altLang="en-US" sz="2400">
                <a:solidFill>
                  <a:srgbClr val="000000"/>
                </a:solidFill>
                <a:cs typeface="Arial" panose="020B0604020202020204" pitchFamily="34" charset="0"/>
              </a:rPr>
              <a:t>Consider a horizontal “slice” of </a:t>
            </a:r>
            <a:r>
              <a:rPr lang="en-US" altLang="en-US" sz="2400" i="1">
                <a:solidFill>
                  <a:srgbClr val="000000"/>
                </a:solidFill>
                <a:cs typeface="Arial" panose="020B0604020202020204" pitchFamily="34" charset="0"/>
              </a:rPr>
              <a:t>E</a:t>
            </a:r>
            <a:r>
              <a:rPr lang="en-US" altLang="en-US" sz="2400">
                <a:solidFill>
                  <a:srgbClr val="000000"/>
                </a:solidFill>
                <a:cs typeface="Arial" panose="020B0604020202020204" pitchFamily="34" charset="0"/>
              </a:rPr>
              <a:t>(</a:t>
            </a:r>
            <a:r>
              <a:rPr lang="en-US" altLang="en-US" sz="2400" i="1">
                <a:solidFill>
                  <a:srgbClr val="000000"/>
                </a:solidFill>
                <a:cs typeface="Arial" panose="020B0604020202020204" pitchFamily="34" charset="0"/>
              </a:rPr>
              <a:t>u</a:t>
            </a:r>
            <a:r>
              <a:rPr lang="en-US" altLang="en-US" sz="2400">
                <a:solidFill>
                  <a:srgbClr val="000000"/>
                </a:solidFill>
                <a:cs typeface="Arial" panose="020B0604020202020204" pitchFamily="34" charset="0"/>
              </a:rPr>
              <a:t>, </a:t>
            </a:r>
            <a:r>
              <a:rPr lang="en-US" altLang="en-US" sz="2400" i="1">
                <a:solidFill>
                  <a:srgbClr val="000000"/>
                </a:solidFill>
                <a:cs typeface="Arial" panose="020B0604020202020204" pitchFamily="34" charset="0"/>
              </a:rPr>
              <a:t>v</a:t>
            </a:r>
            <a:r>
              <a:rPr lang="en-US" altLang="en-US" sz="2400">
                <a:solidFill>
                  <a:srgbClr val="000000"/>
                </a:solidFill>
                <a:cs typeface="Arial" panose="020B0604020202020204" pitchFamily="34" charset="0"/>
              </a:rPr>
              <a:t>):</a:t>
            </a:r>
          </a:p>
        </p:txBody>
      </p:sp>
      <p:sp>
        <p:nvSpPr>
          <p:cNvPr id="203779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/>
              <a:t>Interpreting the second moment matrix</a:t>
            </a:r>
          </a:p>
        </p:txBody>
      </p:sp>
      <p:sp>
        <p:nvSpPr>
          <p:cNvPr id="203780" name="Text Box 3"/>
          <p:cNvSpPr txBox="1">
            <a:spLocks noChangeArrowheads="1"/>
          </p:cNvSpPr>
          <p:nvPr/>
        </p:nvSpPr>
        <p:spPr bwMode="auto">
          <a:xfrm>
            <a:off x="381000" y="1752600"/>
            <a:ext cx="54864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2400">
                <a:solidFill>
                  <a:srgbClr val="000000"/>
                </a:solidFill>
                <a:cs typeface="Arial" panose="020B0604020202020204" pitchFamily="34" charset="0"/>
              </a:rPr>
              <a:t>This is the equation of an ellipse.</a:t>
            </a:r>
          </a:p>
        </p:txBody>
      </p:sp>
      <p:graphicFrame>
        <p:nvGraphicFramePr>
          <p:cNvPr id="203781" name="Object 4"/>
          <p:cNvGraphicFramePr>
            <a:graphicFrameLocks noChangeAspect="1"/>
          </p:cNvGraphicFramePr>
          <p:nvPr/>
        </p:nvGraphicFramePr>
        <p:xfrm>
          <a:off x="4343400" y="2117725"/>
          <a:ext cx="2514600" cy="1006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93" name="Equation" r:id="rId4" imgW="1206500" imgH="482600" progId="Equation.3">
                  <p:embed/>
                </p:oleObj>
              </mc:Choice>
              <mc:Fallback>
                <p:oleObj name="Equation" r:id="rId4" imgW="1206500" imgH="482600" progId="Equation.3">
                  <p:embed/>
                  <p:pic>
                    <p:nvPicPr>
                      <p:cNvPr id="203781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3400" y="2117725"/>
                        <a:ext cx="2514600" cy="1006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3782" name="Text Box 5"/>
          <p:cNvSpPr txBox="1">
            <a:spLocks noChangeArrowheads="1"/>
          </p:cNvSpPr>
          <p:nvPr/>
        </p:nvSpPr>
        <p:spPr bwMode="auto">
          <a:xfrm>
            <a:off x="381000" y="3048000"/>
            <a:ext cx="7315200" cy="1477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2400">
                <a:solidFill>
                  <a:srgbClr val="000000"/>
                </a:solidFill>
                <a:cs typeface="Arial" panose="020B0604020202020204" pitchFamily="34" charset="0"/>
              </a:rPr>
              <a:t>The axis lengths of the ellipse are determined by the eigenvalues and the orientation is determined by </a:t>
            </a:r>
            <a:r>
              <a:rPr lang="en-US" altLang="en-US" sz="2400" i="1">
                <a:solidFill>
                  <a:srgbClr val="000000"/>
                </a:solidFill>
                <a:cs typeface="Arial" panose="020B0604020202020204" pitchFamily="34" charset="0"/>
              </a:rPr>
              <a:t>R</a:t>
            </a:r>
          </a:p>
          <a:p>
            <a:pPr>
              <a:spcBef>
                <a:spcPct val="50000"/>
              </a:spcBef>
            </a:pPr>
            <a:endParaRPr lang="en-US" altLang="en-US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grpSp>
        <p:nvGrpSpPr>
          <p:cNvPr id="203783" name="Group 21"/>
          <p:cNvGrpSpPr>
            <a:grpSpLocks/>
          </p:cNvGrpSpPr>
          <p:nvPr/>
        </p:nvGrpSpPr>
        <p:grpSpPr bwMode="auto">
          <a:xfrm>
            <a:off x="2438400" y="3979863"/>
            <a:ext cx="5413375" cy="2878137"/>
            <a:chOff x="2254" y="2352"/>
            <a:chExt cx="3410" cy="1813"/>
          </a:xfrm>
        </p:grpSpPr>
        <p:sp>
          <p:nvSpPr>
            <p:cNvPr id="203786" name="Text Box 8"/>
            <p:cNvSpPr txBox="1">
              <a:spLocks noChangeArrowheads="1"/>
            </p:cNvSpPr>
            <p:nvPr/>
          </p:nvSpPr>
          <p:spPr bwMode="auto">
            <a:xfrm>
              <a:off x="4656" y="2736"/>
              <a:ext cx="1008" cy="3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</a:pPr>
              <a:r>
                <a:rPr lang="en-US" altLang="en-US" sz="1600">
                  <a:solidFill>
                    <a:srgbClr val="FF3300"/>
                  </a:solidFill>
                  <a:cs typeface="Times New Roman" panose="02020603050405020304" pitchFamily="18" charset="0"/>
                </a:rPr>
                <a:t>direction of the slowest change</a:t>
              </a:r>
              <a:endParaRPr lang="ru-RU" altLang="en-US" sz="1600">
                <a:solidFill>
                  <a:srgbClr val="FF3300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203787" name="Text Box 9"/>
            <p:cNvSpPr txBox="1">
              <a:spLocks noChangeArrowheads="1"/>
            </p:cNvSpPr>
            <p:nvPr/>
          </p:nvSpPr>
          <p:spPr bwMode="auto">
            <a:xfrm>
              <a:off x="2640" y="2352"/>
              <a:ext cx="1056" cy="3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</a:pPr>
              <a:r>
                <a:rPr lang="en-US" altLang="en-US" sz="1600">
                  <a:solidFill>
                    <a:srgbClr val="0033CC"/>
                  </a:solidFill>
                  <a:cs typeface="Times New Roman" panose="02020603050405020304" pitchFamily="18" charset="0"/>
                </a:rPr>
                <a:t>direction of the fastest change</a:t>
              </a:r>
              <a:endParaRPr lang="ru-RU" altLang="en-US" sz="1600">
                <a:solidFill>
                  <a:srgbClr val="0033CC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203788" name="Oval 11"/>
            <p:cNvSpPr>
              <a:spLocks noChangeArrowheads="1"/>
            </p:cNvSpPr>
            <p:nvPr/>
          </p:nvSpPr>
          <p:spPr bwMode="auto">
            <a:xfrm rot="-1106879">
              <a:off x="2254" y="2771"/>
              <a:ext cx="2448" cy="1217"/>
            </a:xfrm>
            <a:prstGeom prst="ellipse">
              <a:avLst/>
            </a:prstGeom>
            <a:solidFill>
              <a:srgbClr val="7CF6D3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hangingPunct="0">
                <a:spcBef>
                  <a:spcPct val="0"/>
                </a:spcBef>
              </a:pPr>
              <a:endParaRPr lang="en-US" altLang="en-US">
                <a:solidFill>
                  <a:srgbClr val="000000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203789" name="Line 12"/>
            <p:cNvSpPr>
              <a:spLocks noChangeShapeType="1"/>
            </p:cNvSpPr>
            <p:nvPr/>
          </p:nvSpPr>
          <p:spPr bwMode="auto">
            <a:xfrm rot="1280297" flipV="1">
              <a:off x="2555" y="2597"/>
              <a:ext cx="1875" cy="1568"/>
            </a:xfrm>
            <a:prstGeom prst="lin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hangingPunct="0"/>
              <a:endParaRPr lang="en-US" sz="2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3790" name="Line 13"/>
            <p:cNvSpPr>
              <a:spLocks noChangeShapeType="1"/>
            </p:cNvSpPr>
            <p:nvPr/>
          </p:nvSpPr>
          <p:spPr bwMode="auto">
            <a:xfrm rot="1280297" flipH="1" flipV="1">
              <a:off x="3094" y="2904"/>
              <a:ext cx="798" cy="940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  <a:headEnd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hangingPunct="0"/>
              <a:endParaRPr lang="en-US" sz="2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3791" name="AutoShape 14"/>
            <p:cNvSpPr>
              <a:spLocks/>
            </p:cNvSpPr>
            <p:nvPr/>
          </p:nvSpPr>
          <p:spPr bwMode="auto">
            <a:xfrm rot="-6496486">
              <a:off x="4037" y="2756"/>
              <a:ext cx="116" cy="1095"/>
            </a:xfrm>
            <a:prstGeom prst="leftBrace">
              <a:avLst>
                <a:gd name="adj1" fmla="val 78664"/>
                <a:gd name="adj2" fmla="val 49065"/>
              </a:avLst>
            </a:prstGeom>
            <a:noFill/>
            <a:ln w="9525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hangingPunct="0">
                <a:spcBef>
                  <a:spcPct val="0"/>
                </a:spcBef>
              </a:pPr>
              <a:endParaRPr lang="en-US" altLang="en-US">
                <a:solidFill>
                  <a:srgbClr val="000000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203792" name="AutoShape 15"/>
            <p:cNvSpPr>
              <a:spLocks/>
            </p:cNvSpPr>
            <p:nvPr/>
          </p:nvSpPr>
          <p:spPr bwMode="auto">
            <a:xfrm rot="-1178674">
              <a:off x="3212" y="2864"/>
              <a:ext cx="140" cy="513"/>
            </a:xfrm>
            <a:prstGeom prst="leftBrace">
              <a:avLst>
                <a:gd name="adj1" fmla="val 30536"/>
                <a:gd name="adj2" fmla="val 49065"/>
              </a:avLst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hangingPunct="0">
                <a:spcBef>
                  <a:spcPct val="0"/>
                </a:spcBef>
              </a:pPr>
              <a:endParaRPr lang="en-US" altLang="en-US">
                <a:solidFill>
                  <a:srgbClr val="000000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203793" name="Rectangle 16"/>
            <p:cNvSpPr>
              <a:spLocks noChangeArrowheads="1"/>
            </p:cNvSpPr>
            <p:nvPr/>
          </p:nvSpPr>
          <p:spPr bwMode="auto">
            <a:xfrm>
              <a:off x="2400" y="3168"/>
              <a:ext cx="110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</a:pPr>
              <a:r>
                <a:rPr lang="en-US" altLang="en-US" sz="2400">
                  <a:solidFill>
                    <a:srgbClr val="0033C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(</a:t>
              </a:r>
              <a:r>
                <a:rPr lang="ru-RU" altLang="en-US" sz="2400">
                  <a:solidFill>
                    <a:srgbClr val="0033C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</a:t>
              </a:r>
              <a:r>
                <a:rPr lang="en-US" altLang="en-US" sz="2400" baseline="-25000">
                  <a:solidFill>
                    <a:srgbClr val="0033C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max</a:t>
              </a:r>
              <a:r>
                <a:rPr lang="en-US" altLang="en-US" sz="2400">
                  <a:solidFill>
                    <a:srgbClr val="0033C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)</a:t>
              </a:r>
              <a:r>
                <a:rPr lang="en-US" altLang="en-US" sz="2400" baseline="30000">
                  <a:solidFill>
                    <a:srgbClr val="0033C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-1/2</a:t>
              </a:r>
              <a:endParaRPr lang="ru-RU" altLang="en-US" sz="2400" baseline="3000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203794" name="Rectangle 17"/>
            <p:cNvSpPr>
              <a:spLocks noChangeArrowheads="1"/>
            </p:cNvSpPr>
            <p:nvPr/>
          </p:nvSpPr>
          <p:spPr bwMode="auto">
            <a:xfrm>
              <a:off x="3552" y="3360"/>
              <a:ext cx="110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</a:pPr>
              <a:r>
                <a:rPr lang="en-US" altLang="en-US" sz="2400">
                  <a:solidFill>
                    <a:srgbClr val="FF33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(</a:t>
              </a:r>
              <a:r>
                <a:rPr lang="ru-RU" altLang="en-US" sz="2400">
                  <a:solidFill>
                    <a:srgbClr val="FF33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</a:t>
              </a:r>
              <a:r>
                <a:rPr lang="en-US" altLang="en-US" sz="2400" baseline="-25000">
                  <a:solidFill>
                    <a:srgbClr val="FF33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min</a:t>
              </a:r>
              <a:r>
                <a:rPr lang="en-US" altLang="en-US" sz="2400">
                  <a:solidFill>
                    <a:srgbClr val="FF33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)</a:t>
              </a:r>
              <a:r>
                <a:rPr lang="en-US" altLang="en-US" sz="2400" baseline="30000">
                  <a:solidFill>
                    <a:srgbClr val="FF33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-1/2</a:t>
              </a:r>
              <a:endParaRPr lang="ru-RU" altLang="en-US" sz="2400" baseline="3000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</p:grpSp>
      <p:graphicFrame>
        <p:nvGraphicFramePr>
          <p:cNvPr id="203784" name="Object 18"/>
          <p:cNvGraphicFramePr>
            <a:graphicFrameLocks noGrp="1" noChangeAspect="1"/>
          </p:cNvGraphicFramePr>
          <p:nvPr>
            <p:ph idx="1"/>
          </p:nvPr>
        </p:nvGraphicFramePr>
        <p:xfrm>
          <a:off x="5943600" y="914400"/>
          <a:ext cx="2743200" cy="922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94" name="Equation" r:id="rId6" imgW="1358900" imgH="457200" progId="Equation.3">
                  <p:embed/>
                </p:oleObj>
              </mc:Choice>
              <mc:Fallback>
                <p:oleObj name="Equation" r:id="rId6" imgW="1358900" imgH="457200" progId="Equation.3">
                  <p:embed/>
                  <p:pic>
                    <p:nvPicPr>
                      <p:cNvPr id="203784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43600" y="914400"/>
                        <a:ext cx="2743200" cy="922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3785" name="Text Box 3"/>
          <p:cNvSpPr txBox="1">
            <a:spLocks noChangeArrowheads="1"/>
          </p:cNvSpPr>
          <p:nvPr/>
        </p:nvSpPr>
        <p:spPr bwMode="auto">
          <a:xfrm>
            <a:off x="381000" y="2373313"/>
            <a:ext cx="73914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2400">
                <a:solidFill>
                  <a:srgbClr val="000000"/>
                </a:solidFill>
                <a:cs typeface="Arial" panose="020B0604020202020204" pitchFamily="34" charset="0"/>
              </a:rPr>
              <a:t>Diagonalization of M:</a:t>
            </a:r>
          </a:p>
        </p:txBody>
      </p:sp>
    </p:spTree>
    <p:extLst>
      <p:ext uri="{BB962C8B-B14F-4D97-AF65-F5344CB8AC3E}">
        <p14:creationId xmlns:p14="http://schemas.microsoft.com/office/powerpoint/2010/main" val="5778753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22" name="AutoShape 2"/>
          <p:cNvSpPr>
            <a:spLocks noChangeArrowheads="1"/>
          </p:cNvSpPr>
          <p:nvPr/>
        </p:nvSpPr>
        <p:spPr bwMode="auto">
          <a:xfrm>
            <a:off x="838200" y="4800600"/>
            <a:ext cx="3124200" cy="1219200"/>
          </a:xfrm>
          <a:prstGeom prst="rightArrowCallout">
            <a:avLst>
              <a:gd name="adj1" fmla="val 25000"/>
              <a:gd name="adj2" fmla="val 24093"/>
              <a:gd name="adj3" fmla="val 41581"/>
              <a:gd name="adj4" fmla="val 75662"/>
            </a:avLst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hangingPunct="0">
              <a:spcBef>
                <a:spcPct val="0"/>
              </a:spcBef>
            </a:pPr>
            <a:endParaRPr lang="en-US" altLang="en-US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209923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Interpreting the eigenvalues</a:t>
            </a:r>
            <a:endParaRPr lang="ru-RU" altLang="en-US"/>
          </a:p>
        </p:txBody>
      </p:sp>
      <p:sp>
        <p:nvSpPr>
          <p:cNvPr id="209924" name="Rectangle 4"/>
          <p:cNvSpPr>
            <a:spLocks noChangeArrowheads="1"/>
          </p:cNvSpPr>
          <p:nvPr/>
        </p:nvSpPr>
        <p:spPr bwMode="auto">
          <a:xfrm>
            <a:off x="4038600" y="1752600"/>
            <a:ext cx="4343400" cy="4343400"/>
          </a:xfrm>
          <a:prstGeom prst="rect">
            <a:avLst/>
          </a:prstGeom>
          <a:solidFill>
            <a:srgbClr val="F38F67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hangingPunct="0">
              <a:spcBef>
                <a:spcPct val="0"/>
              </a:spcBef>
            </a:pPr>
            <a:endParaRPr lang="en-US" altLang="en-US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209925" name="Rectangle 5"/>
          <p:cNvSpPr>
            <a:spLocks noChangeArrowheads="1"/>
          </p:cNvSpPr>
          <p:nvPr/>
        </p:nvSpPr>
        <p:spPr bwMode="auto">
          <a:xfrm>
            <a:off x="7772400" y="6096000"/>
            <a:ext cx="762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1</a:t>
            </a:r>
            <a:endParaRPr lang="ru-RU" altLang="en-US" sz="2400" baseline="-2500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209926" name="Rectangle 6"/>
          <p:cNvSpPr>
            <a:spLocks noChangeArrowheads="1"/>
          </p:cNvSpPr>
          <p:nvPr/>
        </p:nvSpPr>
        <p:spPr bwMode="auto">
          <a:xfrm>
            <a:off x="3124200" y="1828800"/>
            <a:ext cx="1066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2</a:t>
            </a:r>
            <a:endParaRPr lang="ru-RU" altLang="en-US" sz="2400" baseline="-2500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209927" name="Freeform 7"/>
          <p:cNvSpPr>
            <a:spLocks/>
          </p:cNvSpPr>
          <p:nvPr/>
        </p:nvSpPr>
        <p:spPr bwMode="auto">
          <a:xfrm>
            <a:off x="4495800" y="1752600"/>
            <a:ext cx="3886200" cy="3937000"/>
          </a:xfrm>
          <a:custGeom>
            <a:avLst/>
            <a:gdLst>
              <a:gd name="T0" fmla="*/ 0 w 2448"/>
              <a:gd name="T1" fmla="*/ 2147483646 h 2480"/>
              <a:gd name="T2" fmla="*/ 2147483646 w 2448"/>
              <a:gd name="T3" fmla="*/ 0 h 2480"/>
              <a:gd name="T4" fmla="*/ 2147483646 w 2448"/>
              <a:gd name="T5" fmla="*/ 0 h 2480"/>
              <a:gd name="T6" fmla="*/ 2147483646 w 2448"/>
              <a:gd name="T7" fmla="*/ 2147483646 h 2480"/>
              <a:gd name="T8" fmla="*/ 2147483646 w 2448"/>
              <a:gd name="T9" fmla="*/ 2147483646 h 2480"/>
              <a:gd name="T10" fmla="*/ 0 w 2448"/>
              <a:gd name="T11" fmla="*/ 2147483646 h 24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448"/>
              <a:gd name="T19" fmla="*/ 0 h 2480"/>
              <a:gd name="T20" fmla="*/ 2448 w 2448"/>
              <a:gd name="T21" fmla="*/ 2480 h 24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448" h="2480">
                <a:moveTo>
                  <a:pt x="0" y="1920"/>
                </a:moveTo>
                <a:lnTo>
                  <a:pt x="672" y="0"/>
                </a:lnTo>
                <a:lnTo>
                  <a:pt x="2448" y="0"/>
                </a:lnTo>
                <a:lnTo>
                  <a:pt x="2448" y="1872"/>
                </a:lnTo>
                <a:lnTo>
                  <a:pt x="555" y="2480"/>
                </a:lnTo>
                <a:lnTo>
                  <a:pt x="0" y="1920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 sz="280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9928" name="AutoShape 8"/>
          <p:cNvSpPr>
            <a:spLocks noChangeArrowheads="1"/>
          </p:cNvSpPr>
          <p:nvPr/>
        </p:nvSpPr>
        <p:spPr bwMode="auto">
          <a:xfrm>
            <a:off x="4038600" y="4343400"/>
            <a:ext cx="1749425" cy="1752600"/>
          </a:xfrm>
          <a:prstGeom prst="rtTriangle">
            <a:avLst/>
          </a:prstGeom>
          <a:solidFill>
            <a:srgbClr val="B2B2B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hangingPunct="0">
              <a:spcBef>
                <a:spcPct val="0"/>
              </a:spcBef>
            </a:pPr>
            <a:endParaRPr lang="en-US" altLang="en-US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209929" name="Rectangle 9"/>
          <p:cNvSpPr>
            <a:spLocks noChangeArrowheads="1"/>
          </p:cNvSpPr>
          <p:nvPr/>
        </p:nvSpPr>
        <p:spPr bwMode="auto">
          <a:xfrm>
            <a:off x="5562600" y="2362200"/>
            <a:ext cx="2667000" cy="185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“Corner”</a:t>
            </a:r>
            <a:br>
              <a:rPr lang="en-US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</a:b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1</a:t>
            </a:r>
            <a:r>
              <a:rPr lang="en-US" altLang="en-US" sz="2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and </a:t>
            </a: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2</a:t>
            </a:r>
            <a:r>
              <a:rPr lang="en-US" altLang="en-US" sz="2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are large,</a:t>
            </a:r>
            <a:br>
              <a:rPr lang="en-US" altLang="en-US" sz="2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</a:br>
            <a:r>
              <a:rPr lang="en-US" altLang="en-US" sz="2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1 </a:t>
            </a:r>
            <a:r>
              <a:rPr lang="en-US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~ </a:t>
            </a: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2</a:t>
            </a:r>
            <a:r>
              <a:rPr lang="en-US" altLang="en-US" sz="2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;</a:t>
            </a:r>
            <a:br>
              <a:rPr lang="en-US" altLang="en-US" sz="2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</a:br>
            <a:r>
              <a:rPr lang="en-US" altLang="en-US" sz="2400" i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E</a:t>
            </a:r>
            <a:r>
              <a:rPr lang="en-US" altLang="en-US" sz="2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increases in all directions</a:t>
            </a:r>
            <a:endParaRPr lang="ru-RU" altLang="en-US" sz="200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209930" name="Rectangle 10"/>
          <p:cNvSpPr>
            <a:spLocks noChangeArrowheads="1"/>
          </p:cNvSpPr>
          <p:nvPr/>
        </p:nvSpPr>
        <p:spPr bwMode="auto">
          <a:xfrm>
            <a:off x="914400" y="4800600"/>
            <a:ext cx="2362200" cy="1127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1</a:t>
            </a:r>
            <a:r>
              <a:rPr lang="en-US" altLang="en-US" sz="2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and </a:t>
            </a: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2</a:t>
            </a:r>
            <a:r>
              <a:rPr lang="en-US" altLang="en-US" sz="2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are small;</a:t>
            </a:r>
            <a:br>
              <a:rPr lang="en-US" altLang="en-US" sz="2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</a:br>
            <a:r>
              <a:rPr lang="en-US" altLang="en-US" sz="2400" i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E</a:t>
            </a:r>
            <a:r>
              <a:rPr lang="en-US" altLang="en-US" sz="2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is almost constant in all directions</a:t>
            </a:r>
            <a:endParaRPr lang="ru-RU" altLang="en-US" sz="200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209931" name="Rectangle 11"/>
          <p:cNvSpPr>
            <a:spLocks noChangeArrowheads="1"/>
          </p:cNvSpPr>
          <p:nvPr/>
        </p:nvSpPr>
        <p:spPr bwMode="auto">
          <a:xfrm>
            <a:off x="7162800" y="5105400"/>
            <a:ext cx="1295400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“Edge” </a:t>
            </a:r>
            <a:br>
              <a:rPr lang="en-US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</a:b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1</a:t>
            </a:r>
            <a:r>
              <a:rPr lang="en-US" altLang="en-US" sz="2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&gt;&gt; </a:t>
            </a: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2</a:t>
            </a:r>
            <a:endParaRPr lang="ru-RU" altLang="en-US" sz="200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209932" name="Rectangle 12"/>
          <p:cNvSpPr>
            <a:spLocks noChangeArrowheads="1"/>
          </p:cNvSpPr>
          <p:nvPr/>
        </p:nvSpPr>
        <p:spPr bwMode="auto">
          <a:xfrm>
            <a:off x="4114800" y="1905000"/>
            <a:ext cx="1295400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“Edge” </a:t>
            </a:r>
            <a:br>
              <a:rPr lang="en-US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</a:b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2</a:t>
            </a:r>
            <a:r>
              <a:rPr lang="en-US" altLang="en-US" sz="2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&gt;&gt; </a:t>
            </a: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1</a:t>
            </a:r>
            <a:endParaRPr lang="ru-RU" altLang="en-US" sz="200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209933" name="Rectangle 13"/>
          <p:cNvSpPr>
            <a:spLocks noChangeArrowheads="1"/>
          </p:cNvSpPr>
          <p:nvPr/>
        </p:nvSpPr>
        <p:spPr bwMode="auto">
          <a:xfrm>
            <a:off x="3962400" y="5181600"/>
            <a:ext cx="1219200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</a:pPr>
            <a:r>
              <a:rPr lang="en-US" altLang="en-US" sz="240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“Flat” region</a:t>
            </a:r>
            <a:endParaRPr lang="ru-RU" altLang="en-US" sz="2400">
              <a:solidFill>
                <a:srgbClr val="0033CC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209934" name="Text Box 14"/>
          <p:cNvSpPr txBox="1">
            <a:spLocks noChangeArrowheads="1"/>
          </p:cNvSpPr>
          <p:nvPr/>
        </p:nvSpPr>
        <p:spPr bwMode="auto">
          <a:xfrm>
            <a:off x="533400" y="990600"/>
            <a:ext cx="800100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>
                <a:solidFill>
                  <a:srgbClr val="000000"/>
                </a:solidFill>
                <a:cs typeface="Times New Roman" panose="02020603050405020304" pitchFamily="18" charset="0"/>
              </a:rPr>
              <a:t>Classification of image points using eigenvalues of </a:t>
            </a:r>
            <a:r>
              <a:rPr lang="en-US" altLang="en-US" i="1">
                <a:solidFill>
                  <a:srgbClr val="000000"/>
                </a:solidFill>
                <a:cs typeface="Times New Roman" panose="02020603050405020304" pitchFamily="18" charset="0"/>
              </a:rPr>
              <a:t>M</a:t>
            </a:r>
            <a:r>
              <a:rPr lang="en-US" altLang="en-US">
                <a:solidFill>
                  <a:srgbClr val="000000"/>
                </a:solidFill>
                <a:cs typeface="Times New Roman" panose="02020603050405020304" pitchFamily="18" charset="0"/>
              </a:rPr>
              <a:t>:</a:t>
            </a:r>
            <a:endParaRPr lang="ru-RU" altLang="en-US">
              <a:solidFill>
                <a:srgbClr val="000000"/>
              </a:solidFill>
              <a:cs typeface="Times New Roman" panose="02020603050405020304" pitchFamily="18" charset="0"/>
            </a:endParaRPr>
          </a:p>
        </p:txBody>
      </p:sp>
      <p:sp>
        <p:nvSpPr>
          <p:cNvPr id="209935" name="Oval 15"/>
          <p:cNvSpPr>
            <a:spLocks noChangeArrowheads="1"/>
          </p:cNvSpPr>
          <p:nvPr/>
        </p:nvSpPr>
        <p:spPr bwMode="auto">
          <a:xfrm>
            <a:off x="6934200" y="2133600"/>
            <a:ext cx="609600" cy="638175"/>
          </a:xfrm>
          <a:prstGeom prst="ellipse">
            <a:avLst/>
          </a:prstGeom>
          <a:solidFill>
            <a:srgbClr val="0000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hangingPunct="0">
              <a:spcBef>
                <a:spcPct val="0"/>
              </a:spcBef>
            </a:pPr>
            <a:endParaRPr lang="en-US" altLang="en-US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209936" name="Oval 16"/>
          <p:cNvSpPr>
            <a:spLocks noChangeArrowheads="1"/>
          </p:cNvSpPr>
          <p:nvPr/>
        </p:nvSpPr>
        <p:spPr bwMode="auto">
          <a:xfrm>
            <a:off x="4184650" y="1828800"/>
            <a:ext cx="927100" cy="125413"/>
          </a:xfrm>
          <a:prstGeom prst="ellipse">
            <a:avLst/>
          </a:prstGeom>
          <a:solidFill>
            <a:srgbClr val="0000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hangingPunct="0">
              <a:spcBef>
                <a:spcPct val="0"/>
              </a:spcBef>
            </a:pPr>
            <a:endParaRPr lang="en-US" altLang="en-US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209937" name="Oval 17"/>
          <p:cNvSpPr>
            <a:spLocks noChangeArrowheads="1"/>
          </p:cNvSpPr>
          <p:nvPr/>
        </p:nvSpPr>
        <p:spPr bwMode="auto">
          <a:xfrm>
            <a:off x="4267200" y="4953000"/>
            <a:ext cx="152400" cy="152400"/>
          </a:xfrm>
          <a:prstGeom prst="ellipse">
            <a:avLst/>
          </a:prstGeom>
          <a:solidFill>
            <a:srgbClr val="0000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hangingPunct="0">
              <a:spcBef>
                <a:spcPct val="0"/>
              </a:spcBef>
            </a:pPr>
            <a:endParaRPr lang="en-US" altLang="en-US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209938" name="Oval 18"/>
          <p:cNvSpPr>
            <a:spLocks noChangeArrowheads="1"/>
          </p:cNvSpPr>
          <p:nvPr/>
        </p:nvSpPr>
        <p:spPr bwMode="auto">
          <a:xfrm rot="5542000">
            <a:off x="6650832" y="5557043"/>
            <a:ext cx="927100" cy="125413"/>
          </a:xfrm>
          <a:prstGeom prst="ellipse">
            <a:avLst/>
          </a:prstGeom>
          <a:solidFill>
            <a:srgbClr val="0000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hangingPunct="0">
              <a:spcBef>
                <a:spcPct val="0"/>
              </a:spcBef>
            </a:pPr>
            <a:endParaRPr lang="en-US" altLang="en-US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340215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9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Corner response function</a:t>
            </a:r>
          </a:p>
        </p:txBody>
      </p:sp>
      <p:sp>
        <p:nvSpPr>
          <p:cNvPr id="211971" name="Rectangle 4"/>
          <p:cNvSpPr>
            <a:spLocks noChangeArrowheads="1"/>
          </p:cNvSpPr>
          <p:nvPr/>
        </p:nvSpPr>
        <p:spPr bwMode="auto">
          <a:xfrm>
            <a:off x="4038600" y="1752600"/>
            <a:ext cx="4343400" cy="4343400"/>
          </a:xfrm>
          <a:prstGeom prst="rect">
            <a:avLst/>
          </a:prstGeom>
          <a:solidFill>
            <a:srgbClr val="F38F67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hangingPunct="0">
              <a:spcBef>
                <a:spcPct val="0"/>
              </a:spcBef>
            </a:pPr>
            <a:endParaRPr lang="en-US" altLang="en-US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211972" name="Freeform 5"/>
          <p:cNvSpPr>
            <a:spLocks/>
          </p:cNvSpPr>
          <p:nvPr/>
        </p:nvSpPr>
        <p:spPr bwMode="auto">
          <a:xfrm>
            <a:off x="4495800" y="1752600"/>
            <a:ext cx="3886200" cy="3937000"/>
          </a:xfrm>
          <a:custGeom>
            <a:avLst/>
            <a:gdLst>
              <a:gd name="T0" fmla="*/ 0 w 2448"/>
              <a:gd name="T1" fmla="*/ 2147483646 h 2480"/>
              <a:gd name="T2" fmla="*/ 2147483646 w 2448"/>
              <a:gd name="T3" fmla="*/ 0 h 2480"/>
              <a:gd name="T4" fmla="*/ 2147483646 w 2448"/>
              <a:gd name="T5" fmla="*/ 0 h 2480"/>
              <a:gd name="T6" fmla="*/ 2147483646 w 2448"/>
              <a:gd name="T7" fmla="*/ 2147483646 h 2480"/>
              <a:gd name="T8" fmla="*/ 2147483646 w 2448"/>
              <a:gd name="T9" fmla="*/ 2147483646 h 2480"/>
              <a:gd name="T10" fmla="*/ 0 w 2448"/>
              <a:gd name="T11" fmla="*/ 2147483646 h 24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448"/>
              <a:gd name="T19" fmla="*/ 0 h 2480"/>
              <a:gd name="T20" fmla="*/ 2448 w 2448"/>
              <a:gd name="T21" fmla="*/ 2480 h 24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448" h="2480">
                <a:moveTo>
                  <a:pt x="0" y="1920"/>
                </a:moveTo>
                <a:lnTo>
                  <a:pt x="672" y="0"/>
                </a:lnTo>
                <a:lnTo>
                  <a:pt x="2448" y="0"/>
                </a:lnTo>
                <a:lnTo>
                  <a:pt x="2448" y="1872"/>
                </a:lnTo>
                <a:lnTo>
                  <a:pt x="555" y="2480"/>
                </a:lnTo>
                <a:lnTo>
                  <a:pt x="0" y="1920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 sz="280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1973" name="AutoShape 6"/>
          <p:cNvSpPr>
            <a:spLocks noChangeArrowheads="1"/>
          </p:cNvSpPr>
          <p:nvPr/>
        </p:nvSpPr>
        <p:spPr bwMode="auto">
          <a:xfrm>
            <a:off x="4038600" y="4343400"/>
            <a:ext cx="1749425" cy="1752600"/>
          </a:xfrm>
          <a:prstGeom prst="rtTriangle">
            <a:avLst/>
          </a:prstGeom>
          <a:solidFill>
            <a:srgbClr val="B2B2B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hangingPunct="0">
              <a:spcBef>
                <a:spcPct val="0"/>
              </a:spcBef>
            </a:pPr>
            <a:endParaRPr lang="en-US" altLang="en-US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211974" name="Rectangle 7"/>
          <p:cNvSpPr>
            <a:spLocks noChangeArrowheads="1"/>
          </p:cNvSpPr>
          <p:nvPr/>
        </p:nvSpPr>
        <p:spPr bwMode="auto">
          <a:xfrm>
            <a:off x="5562600" y="2362200"/>
            <a:ext cx="2667000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“Corner”</a:t>
            </a:r>
            <a:br>
              <a:rPr lang="en-US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</a:br>
            <a:r>
              <a:rPr lang="en-US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R &gt; 0</a:t>
            </a:r>
            <a:endParaRPr lang="ru-RU" altLang="en-US" sz="200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211975" name="Rectangle 8"/>
          <p:cNvSpPr>
            <a:spLocks noChangeArrowheads="1"/>
          </p:cNvSpPr>
          <p:nvPr/>
        </p:nvSpPr>
        <p:spPr bwMode="auto">
          <a:xfrm>
            <a:off x="7162800" y="5105400"/>
            <a:ext cx="1295400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“Edge” </a:t>
            </a:r>
            <a:br>
              <a:rPr lang="en-US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</a:br>
            <a:r>
              <a:rPr lang="en-US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R &lt; 0</a:t>
            </a:r>
            <a:endParaRPr lang="ru-RU" altLang="en-US" sz="200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211976" name="Rectangle 9"/>
          <p:cNvSpPr>
            <a:spLocks noChangeArrowheads="1"/>
          </p:cNvSpPr>
          <p:nvPr/>
        </p:nvSpPr>
        <p:spPr bwMode="auto">
          <a:xfrm>
            <a:off x="4114800" y="1905000"/>
            <a:ext cx="1295400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“Edge” </a:t>
            </a:r>
            <a:br>
              <a:rPr lang="en-US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</a:br>
            <a:r>
              <a:rPr lang="en-US" altLang="en-US" sz="2400" i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R</a:t>
            </a:r>
            <a:r>
              <a:rPr lang="en-US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&lt; 0</a:t>
            </a:r>
            <a:endParaRPr lang="ru-RU" altLang="en-US" sz="200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211977" name="Rectangle 10"/>
          <p:cNvSpPr>
            <a:spLocks noChangeArrowheads="1"/>
          </p:cNvSpPr>
          <p:nvPr/>
        </p:nvSpPr>
        <p:spPr bwMode="auto">
          <a:xfrm>
            <a:off x="3962400" y="5181600"/>
            <a:ext cx="1219200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</a:pPr>
            <a:r>
              <a:rPr lang="en-US" altLang="en-US" sz="240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“Flat” region</a:t>
            </a:r>
            <a:endParaRPr lang="ru-RU" altLang="en-US" sz="2400">
              <a:solidFill>
                <a:srgbClr val="0033CC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211978" name="Oval 11"/>
          <p:cNvSpPr>
            <a:spLocks noChangeArrowheads="1"/>
          </p:cNvSpPr>
          <p:nvPr/>
        </p:nvSpPr>
        <p:spPr bwMode="auto">
          <a:xfrm>
            <a:off x="6934200" y="2133600"/>
            <a:ext cx="609600" cy="638175"/>
          </a:xfrm>
          <a:prstGeom prst="ellipse">
            <a:avLst/>
          </a:prstGeom>
          <a:solidFill>
            <a:srgbClr val="0000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hangingPunct="0">
              <a:spcBef>
                <a:spcPct val="0"/>
              </a:spcBef>
            </a:pPr>
            <a:endParaRPr lang="en-US" altLang="en-US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211979" name="Oval 12"/>
          <p:cNvSpPr>
            <a:spLocks noChangeArrowheads="1"/>
          </p:cNvSpPr>
          <p:nvPr/>
        </p:nvSpPr>
        <p:spPr bwMode="auto">
          <a:xfrm>
            <a:off x="4184650" y="1828800"/>
            <a:ext cx="927100" cy="125413"/>
          </a:xfrm>
          <a:prstGeom prst="ellipse">
            <a:avLst/>
          </a:prstGeom>
          <a:solidFill>
            <a:srgbClr val="0000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hangingPunct="0">
              <a:spcBef>
                <a:spcPct val="0"/>
              </a:spcBef>
            </a:pPr>
            <a:endParaRPr lang="en-US" altLang="en-US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211980" name="Oval 13"/>
          <p:cNvSpPr>
            <a:spLocks noChangeArrowheads="1"/>
          </p:cNvSpPr>
          <p:nvPr/>
        </p:nvSpPr>
        <p:spPr bwMode="auto">
          <a:xfrm>
            <a:off x="4267200" y="4953000"/>
            <a:ext cx="152400" cy="152400"/>
          </a:xfrm>
          <a:prstGeom prst="ellipse">
            <a:avLst/>
          </a:prstGeom>
          <a:solidFill>
            <a:srgbClr val="0000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hangingPunct="0">
              <a:spcBef>
                <a:spcPct val="0"/>
              </a:spcBef>
            </a:pPr>
            <a:endParaRPr lang="en-US" altLang="en-US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211981" name="Oval 14"/>
          <p:cNvSpPr>
            <a:spLocks noChangeArrowheads="1"/>
          </p:cNvSpPr>
          <p:nvPr/>
        </p:nvSpPr>
        <p:spPr bwMode="auto">
          <a:xfrm rot="5542000">
            <a:off x="6650832" y="5557043"/>
            <a:ext cx="927100" cy="125413"/>
          </a:xfrm>
          <a:prstGeom prst="ellipse">
            <a:avLst/>
          </a:prstGeom>
          <a:solidFill>
            <a:srgbClr val="0000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hangingPunct="0">
              <a:spcBef>
                <a:spcPct val="0"/>
              </a:spcBef>
            </a:pPr>
            <a:endParaRPr lang="en-US" altLang="en-US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211982" name="Rectangle 15"/>
          <p:cNvSpPr>
            <a:spLocks noChangeArrowheads="1"/>
          </p:cNvSpPr>
          <p:nvPr/>
        </p:nvSpPr>
        <p:spPr bwMode="auto">
          <a:xfrm>
            <a:off x="4899025" y="4714875"/>
            <a:ext cx="12747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hangingPunct="0">
              <a:spcBef>
                <a:spcPct val="0"/>
              </a:spcBef>
            </a:pPr>
            <a:r>
              <a:rPr lang="en-US" altLang="en-US" sz="2400" i="1">
                <a:solidFill>
                  <a:srgbClr val="000000"/>
                </a:solidFill>
                <a:latin typeface="Times New Roman" panose="02020603050405020304" pitchFamily="18" charset="0"/>
                <a:cs typeface="Arial" panose="020B0604020202020204" pitchFamily="34" charset="0"/>
                <a:sym typeface="Symbol" panose="05050102010706020507" pitchFamily="18" charset="2"/>
              </a:rPr>
              <a:t>|R| </a:t>
            </a:r>
            <a:r>
              <a:rPr lang="en-US" altLang="en-US" sz="2400">
                <a:solidFill>
                  <a:srgbClr val="000000"/>
                </a:solidFill>
                <a:latin typeface="Times New Roman" panose="02020603050405020304" pitchFamily="18" charset="0"/>
                <a:cs typeface="Arial" panose="020B0604020202020204" pitchFamily="34" charset="0"/>
                <a:sym typeface="Symbol" panose="05050102010706020507" pitchFamily="18" charset="2"/>
              </a:rPr>
              <a:t>small</a:t>
            </a:r>
          </a:p>
        </p:txBody>
      </p:sp>
      <p:sp>
        <p:nvSpPr>
          <p:cNvPr id="211983" name="Line 16"/>
          <p:cNvSpPr>
            <a:spLocks noChangeShapeType="1"/>
          </p:cNvSpPr>
          <p:nvPr/>
        </p:nvSpPr>
        <p:spPr bwMode="auto">
          <a:xfrm flipH="1">
            <a:off x="5029200" y="5181600"/>
            <a:ext cx="5334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hangingPunct="0"/>
            <a:endParaRPr lang="en-US" sz="280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211984" name="Object 17"/>
          <p:cNvGraphicFramePr>
            <a:graphicFrameLocks noChangeAspect="1"/>
          </p:cNvGraphicFramePr>
          <p:nvPr/>
        </p:nvGraphicFramePr>
        <p:xfrm>
          <a:off x="990600" y="990600"/>
          <a:ext cx="7123113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58" name="Equation" r:id="rId4" imgW="2844800" imgH="228600" progId="Equation.3">
                  <p:embed/>
                </p:oleObj>
              </mc:Choice>
              <mc:Fallback>
                <p:oleObj name="Equation" r:id="rId4" imgW="2844800" imgH="228600" progId="Equation.3">
                  <p:embed/>
                  <p:pic>
                    <p:nvPicPr>
                      <p:cNvPr id="211984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990600"/>
                        <a:ext cx="7123113" cy="571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1985" name="Text Box 18"/>
          <p:cNvSpPr txBox="1">
            <a:spLocks noChangeArrowheads="1"/>
          </p:cNvSpPr>
          <p:nvPr/>
        </p:nvSpPr>
        <p:spPr bwMode="auto">
          <a:xfrm>
            <a:off x="1006475" y="1828800"/>
            <a:ext cx="272732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hangingPunct="0">
              <a:spcBef>
                <a:spcPct val="0"/>
              </a:spcBef>
            </a:pPr>
            <a:r>
              <a:rPr lang="el-GR" altLang="en-US" sz="1800" i="1">
                <a:solidFill>
                  <a:srgbClr val="000000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α</a:t>
            </a:r>
            <a:r>
              <a:rPr lang="en-US" altLang="en-US" sz="1800">
                <a:solidFill>
                  <a:srgbClr val="000000"/>
                </a:solidFill>
                <a:cs typeface="Arial" panose="020B0604020202020204" pitchFamily="34" charset="0"/>
              </a:rPr>
              <a:t>: constant (0.04 to 0.06)</a:t>
            </a:r>
            <a:endParaRPr lang="el-GR" altLang="en-US" sz="180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17027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Harris corner detector</a:t>
            </a:r>
            <a:endParaRPr lang="ru-RU" altLang="en-US"/>
          </a:p>
        </p:txBody>
      </p:sp>
      <p:sp>
        <p:nvSpPr>
          <p:cNvPr id="214019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905000"/>
            <a:ext cx="8048625" cy="2801938"/>
          </a:xfrm>
        </p:spPr>
        <p:txBody>
          <a:bodyPr>
            <a:normAutofit fontScale="92500" lnSpcReduction="10000"/>
          </a:bodyPr>
          <a:lstStyle/>
          <a:p>
            <a:pPr marL="514350" indent="-514350" eaLnBrk="1" hangingPunct="1">
              <a:buFontTx/>
              <a:buAutoNum type="arabicParenR"/>
            </a:pPr>
            <a:r>
              <a:rPr lang="en-US" altLang="en-US"/>
              <a:t>Compute</a:t>
            </a:r>
            <a:r>
              <a:rPr lang="en-US" altLang="en-US" i="1"/>
              <a:t> M </a:t>
            </a:r>
            <a:r>
              <a:rPr lang="en-US" altLang="en-US"/>
              <a:t>matrix for each image window to get their </a:t>
            </a:r>
            <a:r>
              <a:rPr lang="en-US" altLang="en-US" i="1"/>
              <a:t>cornerness </a:t>
            </a:r>
            <a:r>
              <a:rPr lang="en-US" altLang="en-US"/>
              <a:t>scores.</a:t>
            </a:r>
          </a:p>
          <a:p>
            <a:pPr marL="514350" indent="-514350" eaLnBrk="1" hangingPunct="1">
              <a:buFontTx/>
              <a:buAutoNum type="arabicParenR"/>
            </a:pPr>
            <a:r>
              <a:rPr lang="en-US" altLang="en-US"/>
              <a:t>Find points whose surrounding window gave large corner response (</a:t>
            </a:r>
            <a:r>
              <a:rPr lang="en-US" altLang="en-US" i="1"/>
              <a:t>f</a:t>
            </a:r>
            <a:r>
              <a:rPr lang="en-US" altLang="en-US"/>
              <a:t>&gt; threshold)</a:t>
            </a:r>
          </a:p>
          <a:p>
            <a:pPr marL="514350" indent="-514350" eaLnBrk="1" hangingPunct="1">
              <a:buFontTx/>
              <a:buAutoNum type="arabicParenR"/>
            </a:pPr>
            <a:r>
              <a:rPr lang="en-US" altLang="en-US"/>
              <a:t>Take the points of local maxima, i.e., perform non-maximum suppression</a:t>
            </a:r>
            <a:endParaRPr lang="ru-RU" altLang="en-US"/>
          </a:p>
        </p:txBody>
      </p:sp>
      <p:sp>
        <p:nvSpPr>
          <p:cNvPr id="214020" name="Rectangle 14"/>
          <p:cNvSpPr>
            <a:spLocks noChangeArrowheads="1"/>
          </p:cNvSpPr>
          <p:nvPr/>
        </p:nvSpPr>
        <p:spPr bwMode="auto">
          <a:xfrm>
            <a:off x="381000" y="5759450"/>
            <a:ext cx="84582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hangingPunct="0">
              <a:lnSpc>
                <a:spcPct val="90000"/>
              </a:lnSpc>
            </a:pPr>
            <a:r>
              <a:rPr lang="en-US" altLang="en-US" sz="2000">
                <a:solidFill>
                  <a:srgbClr val="000000"/>
                </a:solidFill>
                <a:cs typeface="Arial" panose="020B0604020202020204" pitchFamily="34" charset="0"/>
              </a:rPr>
              <a:t>C.Harris and M.Stephens. </a:t>
            </a:r>
            <a:r>
              <a:rPr lang="en-US" altLang="en-US" sz="2000">
                <a:solidFill>
                  <a:srgbClr val="000000"/>
                </a:solidFill>
                <a:cs typeface="Arial" panose="020B0604020202020204" pitchFamily="34" charset="0"/>
                <a:hlinkClick r:id="rId3"/>
              </a:rPr>
              <a:t>“A Combined Corner and Edge Detector.” </a:t>
            </a:r>
            <a:r>
              <a:rPr lang="en-US" altLang="en-US" sz="2000" i="1">
                <a:solidFill>
                  <a:srgbClr val="000000"/>
                </a:solidFill>
                <a:cs typeface="Arial" panose="020B0604020202020204" pitchFamily="34" charset="0"/>
              </a:rPr>
              <a:t>Proceedings of the 4th Alvey Vision Conference</a:t>
            </a:r>
            <a:r>
              <a:rPr lang="en-US" altLang="en-US" sz="2000">
                <a:solidFill>
                  <a:srgbClr val="000000"/>
                </a:solidFill>
                <a:cs typeface="Arial" panose="020B0604020202020204" pitchFamily="34" charset="0"/>
              </a:rPr>
              <a:t>: pages 147—151, 1988.  </a:t>
            </a:r>
          </a:p>
        </p:txBody>
      </p:sp>
    </p:spTree>
    <p:extLst>
      <p:ext uri="{BB962C8B-B14F-4D97-AF65-F5344CB8AC3E}">
        <p14:creationId xmlns:p14="http://schemas.microsoft.com/office/powerpoint/2010/main" val="10581381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Correspondence across views</a:t>
            </a:r>
          </a:p>
        </p:txBody>
      </p:sp>
      <p:sp>
        <p:nvSpPr>
          <p:cNvPr id="14131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/>
          </a:p>
          <a:p>
            <a:r>
              <a:rPr lang="en-US" altLang="en-US"/>
              <a:t>Correspondence: matching points, patches, edges, or regions across images</a:t>
            </a:r>
          </a:p>
          <a:p>
            <a:endParaRPr lang="en-US" altLang="en-US"/>
          </a:p>
          <a:p>
            <a:endParaRPr lang="en-US" altLang="en-US"/>
          </a:p>
        </p:txBody>
      </p:sp>
      <p:pic>
        <p:nvPicPr>
          <p:cNvPr id="141316" name="Picture 2" descr="http://blog.chron.com/goodmombadmom/files/legacy/Br%20stop%20sign%202%20copy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14" r="24120" b="6261"/>
          <a:stretch>
            <a:fillRect/>
          </a:stretch>
        </p:blipFill>
        <p:spPr bwMode="auto">
          <a:xfrm>
            <a:off x="1193800" y="2927350"/>
            <a:ext cx="1987550" cy="2871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1317" name="Picture 4" descr="http://www.freefoto.com/images/41/15/41_15_85---Stop-Sign_web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0500" y="3168650"/>
            <a:ext cx="1600200" cy="2389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1318" name="Picture 2" descr="http://blog.chron.com/goodmombadmom/files/legacy/Br%20stop%20sign%202%20copy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23" t="30582" r="48683" b="53894"/>
          <a:stretch>
            <a:fillRect/>
          </a:stretch>
        </p:blipFill>
        <p:spPr bwMode="auto">
          <a:xfrm>
            <a:off x="3556000" y="3844925"/>
            <a:ext cx="501650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1319" name="Picture 4" descr="http://www.freefoto.com/images/41/15/41_15_85---Stop-Sign_web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475" t="32785" r="29762" b="42061"/>
          <a:stretch>
            <a:fillRect/>
          </a:stretch>
        </p:blipFill>
        <p:spPr bwMode="auto">
          <a:xfrm>
            <a:off x="4356100" y="3803650"/>
            <a:ext cx="476250" cy="60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Oval 6"/>
          <p:cNvSpPr/>
          <p:nvPr/>
        </p:nvSpPr>
        <p:spPr>
          <a:xfrm>
            <a:off x="1933575" y="3475038"/>
            <a:ext cx="685800" cy="887412"/>
          </a:xfrm>
          <a:prstGeom prst="ellipse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800">
              <a:solidFill>
                <a:prstClr val="white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5772150" y="3803650"/>
            <a:ext cx="685800" cy="887413"/>
          </a:xfrm>
          <a:prstGeom prst="ellipse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800">
              <a:solidFill>
                <a:prstClr val="white"/>
              </a:solidFill>
            </a:endParaRPr>
          </a:p>
        </p:txBody>
      </p:sp>
      <p:sp>
        <p:nvSpPr>
          <p:cNvPr id="141322" name="TextBox 9"/>
          <p:cNvSpPr txBox="1">
            <a:spLocks noChangeArrowheads="1"/>
          </p:cNvSpPr>
          <p:nvPr/>
        </p:nvSpPr>
        <p:spPr bwMode="auto">
          <a:xfrm>
            <a:off x="4013200" y="3851275"/>
            <a:ext cx="3937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≈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2619375" y="3919538"/>
            <a:ext cx="784225" cy="184150"/>
          </a:xfrm>
          <a:prstGeom prst="straightConnector1">
            <a:avLst/>
          </a:prstGeom>
          <a:ln w="38100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4832350" y="4191000"/>
            <a:ext cx="939800" cy="0"/>
          </a:xfrm>
          <a:prstGeom prst="straightConnector1">
            <a:avLst/>
          </a:prstGeom>
          <a:ln w="38100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514269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panose="020B0604020202020204" pitchFamily="34" charset="0"/>
              </a:rPr>
              <a:t>Harris Detector </a:t>
            </a:r>
            <a:r>
              <a:rPr lang="pl-PL" altLang="en-US" sz="2000">
                <a:latin typeface="Arial" panose="020B0604020202020204" pitchFamily="34" charset="0"/>
              </a:rPr>
              <a:t>[</a:t>
            </a:r>
            <a:r>
              <a:rPr lang="pl-PL" altLang="en-US" sz="2000"/>
              <a:t>Harris88</a:t>
            </a:r>
            <a:r>
              <a:rPr lang="pl-PL" altLang="en-US" sz="2000">
                <a:latin typeface="Arial" panose="020B0604020202020204" pitchFamily="34" charset="0"/>
              </a:rPr>
              <a:t>]</a:t>
            </a:r>
            <a:endParaRPr lang="en-US" altLang="en-US" sz="2000">
              <a:latin typeface="Arial" panose="020B0604020202020204" pitchFamily="34" charset="0"/>
            </a:endParaRPr>
          </a:p>
        </p:txBody>
      </p:sp>
      <p:sp>
        <p:nvSpPr>
          <p:cNvPr id="216067" name="Rectangle 3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r>
              <a:rPr lang="pl-PL" altLang="en-US"/>
              <a:t>Second moment matrix</a:t>
            </a:r>
            <a:endParaRPr lang="en-US" altLang="en-US"/>
          </a:p>
        </p:txBody>
      </p:sp>
      <p:graphicFrame>
        <p:nvGraphicFramePr>
          <p:cNvPr id="216068" name="Object 2"/>
          <p:cNvGraphicFramePr>
            <a:graphicFrameLocks noChangeAspect="1"/>
          </p:cNvGraphicFramePr>
          <p:nvPr/>
        </p:nvGraphicFramePr>
        <p:xfrm>
          <a:off x="811213" y="2005013"/>
          <a:ext cx="3760787" cy="719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97" name="Equation" r:id="rId4" imgW="2654300" imgH="508000" progId="Equation.3">
                  <p:embed/>
                </p:oleObj>
              </mc:Choice>
              <mc:Fallback>
                <p:oleObj name="Equation" r:id="rId4" imgW="2654300" imgH="508000" progId="Equation.3">
                  <p:embed/>
                  <p:pic>
                    <p:nvPicPr>
                      <p:cNvPr id="216068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1213" y="2005013"/>
                        <a:ext cx="3760787" cy="7191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6069" name="Slide Number Placeholder 5"/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B1EADF45-B5B4-4B88-9404-4DB9B297637A}" type="slidenum">
              <a:rPr lang="de-DE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40</a:t>
            </a:fld>
            <a:endParaRPr lang="de-DE" altLang="en-US" sz="1200">
              <a:solidFill>
                <a:srgbClr val="898989"/>
              </a:solidFill>
            </a:endParaRPr>
          </a:p>
        </p:txBody>
      </p:sp>
      <p:pic>
        <p:nvPicPr>
          <p:cNvPr id="216070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7625" y="1233488"/>
            <a:ext cx="1079500" cy="839787"/>
          </a:xfrm>
          <a:prstGeom prst="rect">
            <a:avLst/>
          </a:prstGeom>
          <a:noFill/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203" name="Text Box 9"/>
          <p:cNvSpPr txBox="1">
            <a:spLocks noChangeArrowheads="1"/>
          </p:cNvSpPr>
          <p:nvPr/>
        </p:nvSpPr>
        <p:spPr bwMode="auto">
          <a:xfrm>
            <a:off x="4965700" y="2132013"/>
            <a:ext cx="1800225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0" hangingPunct="0">
              <a:spcBef>
                <a:spcPct val="50000"/>
              </a:spcBef>
              <a:buFontTx/>
              <a:buNone/>
            </a:pPr>
            <a:r>
              <a:rPr lang="pl-PL" altLang="en-US" sz="1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Image derivatives</a:t>
            </a:r>
            <a:endParaRPr lang="en-US" altLang="en-US" sz="160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204" name="Text Box 10"/>
          <p:cNvSpPr txBox="1">
            <a:spLocks noChangeArrowheads="1"/>
          </p:cNvSpPr>
          <p:nvPr/>
        </p:nvSpPr>
        <p:spPr bwMode="auto">
          <a:xfrm>
            <a:off x="3673475" y="3106738"/>
            <a:ext cx="19431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0" hangingPunct="0">
              <a:spcBef>
                <a:spcPct val="50000"/>
              </a:spcBef>
              <a:buFontTx/>
              <a:buNone/>
            </a:pPr>
            <a:r>
              <a:rPr lang="pl-PL" altLang="en-US" sz="1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Square of derivatives</a:t>
            </a:r>
            <a:endParaRPr lang="en-US" altLang="en-US" sz="160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205" name="Text Box 11"/>
          <p:cNvSpPr txBox="1">
            <a:spLocks noChangeArrowheads="1"/>
          </p:cNvSpPr>
          <p:nvPr/>
        </p:nvSpPr>
        <p:spPr bwMode="auto">
          <a:xfrm>
            <a:off x="3636963" y="3970338"/>
            <a:ext cx="1944687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0" hangingPunct="0">
              <a:spcBef>
                <a:spcPct val="50000"/>
              </a:spcBef>
              <a:buFontTx/>
              <a:buNone/>
            </a:pPr>
            <a:r>
              <a:rPr lang="pl-PL" altLang="en-US" sz="1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 Gaussian </a:t>
            </a:r>
            <a:br>
              <a:rPr lang="pl-PL" altLang="en-US" sz="1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l-PL" altLang="en-US" sz="1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filter </a:t>
            </a:r>
            <a:r>
              <a:rPr lang="pl-PL" altLang="en-US" sz="1600" i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g(</a:t>
            </a:r>
            <a:r>
              <a:rPr lang="pl-PL" altLang="en-US" sz="1600" i="1">
                <a:solidFill>
                  <a:srgbClr val="000000"/>
                </a:solidFill>
                <a:latin typeface="Symbol" panose="05050102010706020507" pitchFamily="18" charset="2"/>
                <a:cs typeface="Arial" panose="020B0604020202020204" pitchFamily="34" charset="0"/>
              </a:rPr>
              <a:t>s</a:t>
            </a:r>
            <a:r>
              <a:rPr lang="pl-PL" altLang="en-US" sz="1600" i="1" baseline="-25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pl-PL" altLang="en-US" sz="1600" i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altLang="en-US" sz="1600" i="1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" name="Group 12"/>
          <p:cNvGrpSpPr>
            <a:grpSpLocks/>
          </p:cNvGrpSpPr>
          <p:nvPr/>
        </p:nvGrpSpPr>
        <p:grpSpPr bwMode="auto">
          <a:xfrm>
            <a:off x="6445250" y="2133600"/>
            <a:ext cx="2519363" cy="865188"/>
            <a:chOff x="3356" y="1638"/>
            <a:chExt cx="2041" cy="756"/>
          </a:xfrm>
        </p:grpSpPr>
        <p:pic>
          <p:nvPicPr>
            <p:cNvPr id="216095" name="Picture 13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56" y="1684"/>
              <a:ext cx="907" cy="7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</p:pic>
        <p:pic>
          <p:nvPicPr>
            <p:cNvPr id="216096" name="Picture 14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21" y="1684"/>
              <a:ext cx="918" cy="7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</p:pic>
        <p:sp>
          <p:nvSpPr>
            <p:cNvPr id="216097" name="Text Box 15"/>
            <p:cNvSpPr txBox="1">
              <a:spLocks noChangeArrowheads="1"/>
            </p:cNvSpPr>
            <p:nvPr/>
          </p:nvSpPr>
          <p:spPr bwMode="auto">
            <a:xfrm>
              <a:off x="4059" y="1638"/>
              <a:ext cx="363" cy="3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0" hangingPunct="0">
                <a:spcBef>
                  <a:spcPct val="50000"/>
                </a:spcBef>
                <a:buFontTx/>
                <a:buNone/>
              </a:pPr>
              <a:r>
                <a:rPr lang="pl-PL" altLang="en-US" sz="1800" i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</a:t>
              </a:r>
              <a:r>
                <a:rPr lang="pl-PL" altLang="en-US" sz="1800" i="1" baseline="-2500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  <a:endParaRPr lang="en-US" altLang="en-US" sz="1800" i="1" baseline="-25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6098" name="Text Box 16"/>
            <p:cNvSpPr txBox="1">
              <a:spLocks noChangeArrowheads="1"/>
            </p:cNvSpPr>
            <p:nvPr/>
          </p:nvSpPr>
          <p:spPr bwMode="auto">
            <a:xfrm>
              <a:off x="5034" y="1638"/>
              <a:ext cx="363" cy="3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0" hangingPunct="0">
                <a:spcBef>
                  <a:spcPct val="50000"/>
                </a:spcBef>
                <a:buFontTx/>
                <a:buNone/>
              </a:pPr>
              <a:r>
                <a:rPr lang="pl-PL" altLang="en-US" sz="1800" i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</a:t>
              </a:r>
              <a:r>
                <a:rPr lang="pl-PL" altLang="en-US" sz="1800" i="1" baseline="-2500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y</a:t>
              </a:r>
              <a:endParaRPr lang="en-US" altLang="en-US" sz="1800" i="1" baseline="-25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8207" name="Picture 17"/>
          <p:cNvPicPr>
            <a:picLocks noGrp="1" noChangeAspect="1" noChangeArrowheads="1"/>
          </p:cNvPicPr>
          <p:nvPr>
            <p:ph sz="quarter" idx="3"/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588250" y="3025775"/>
            <a:ext cx="1196975" cy="836613"/>
          </a:xfrm>
        </p:spPr>
      </p:pic>
      <p:pic>
        <p:nvPicPr>
          <p:cNvPr id="8208" name="Picture 18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3975" y="3033713"/>
            <a:ext cx="1196975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pic>
        <p:nvPicPr>
          <p:cNvPr id="8209" name="Picture 19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5875" y="3033713"/>
            <a:ext cx="1195388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sp>
        <p:nvSpPr>
          <p:cNvPr id="8210" name="Text Box 20"/>
          <p:cNvSpPr txBox="1">
            <a:spLocks noChangeArrowheads="1"/>
          </p:cNvSpPr>
          <p:nvPr/>
        </p:nvSpPr>
        <p:spPr bwMode="auto">
          <a:xfrm>
            <a:off x="5942013" y="2987675"/>
            <a:ext cx="4667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0" hangingPunct="0">
              <a:spcBef>
                <a:spcPct val="50000"/>
              </a:spcBef>
              <a:buFontTx/>
              <a:buNone/>
            </a:pPr>
            <a:r>
              <a:rPr lang="pl-PL" altLang="en-US" sz="1800" i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pl-PL" altLang="en-US" sz="1800" i="1" baseline="-25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pl-PL" altLang="en-US" sz="1800" i="1" baseline="30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altLang="en-US" sz="1800" i="1" baseline="3000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211" name="Text Box 21"/>
          <p:cNvSpPr txBox="1">
            <a:spLocks noChangeArrowheads="1"/>
          </p:cNvSpPr>
          <p:nvPr/>
        </p:nvSpPr>
        <p:spPr bwMode="auto">
          <a:xfrm>
            <a:off x="7165975" y="2962275"/>
            <a:ext cx="4667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0" hangingPunct="0">
              <a:spcBef>
                <a:spcPct val="50000"/>
              </a:spcBef>
              <a:buFontTx/>
              <a:buNone/>
            </a:pPr>
            <a:r>
              <a:rPr lang="pl-PL" altLang="en-US" sz="1800" i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pl-PL" altLang="en-US" sz="1800" i="1" baseline="-25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r>
              <a:rPr lang="pl-PL" altLang="en-US" sz="1800" i="1" baseline="30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altLang="en-US" sz="1800" i="1" baseline="3000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212" name="Text Box 22"/>
          <p:cNvSpPr txBox="1">
            <a:spLocks noChangeArrowheads="1"/>
          </p:cNvSpPr>
          <p:nvPr/>
        </p:nvSpPr>
        <p:spPr bwMode="auto">
          <a:xfrm>
            <a:off x="8318500" y="2962275"/>
            <a:ext cx="53816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0" hangingPunct="0">
              <a:spcBef>
                <a:spcPct val="50000"/>
              </a:spcBef>
              <a:buFontTx/>
              <a:buNone/>
            </a:pPr>
            <a:r>
              <a:rPr lang="pl-PL" altLang="en-US" sz="1800" i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pl-PL" altLang="en-US" sz="1800" i="1" baseline="-25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pl-PL" altLang="en-US" sz="1800" i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pl-PL" altLang="en-US" sz="1800" i="1" baseline="-25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endParaRPr lang="en-US" altLang="en-US" sz="1800" i="1" baseline="-2500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213" name="Picture 6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263" y="3933825"/>
            <a:ext cx="1182687" cy="823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pic>
        <p:nvPicPr>
          <p:cNvPr id="8214" name="Picture 7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1588" y="3933825"/>
            <a:ext cx="1182687" cy="823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pic>
        <p:nvPicPr>
          <p:cNvPr id="8215" name="Picture 8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7775" y="3933825"/>
            <a:ext cx="1182688" cy="814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sp>
        <p:nvSpPr>
          <p:cNvPr id="8216" name="Text Box 23"/>
          <p:cNvSpPr txBox="1">
            <a:spLocks noChangeArrowheads="1"/>
          </p:cNvSpPr>
          <p:nvPr/>
        </p:nvSpPr>
        <p:spPr bwMode="auto">
          <a:xfrm>
            <a:off x="5638800" y="3962400"/>
            <a:ext cx="9223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0" hangingPunct="0">
              <a:spcBef>
                <a:spcPct val="50000"/>
              </a:spcBef>
              <a:buFontTx/>
              <a:buNone/>
            </a:pPr>
            <a:r>
              <a:rPr lang="pl-PL" altLang="en-US" sz="1800" i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g(I</a:t>
            </a:r>
            <a:r>
              <a:rPr lang="pl-PL" altLang="en-US" sz="1800" i="1" baseline="-25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pl-PL" altLang="en-US" sz="1800" i="1" baseline="30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pl-PL" altLang="en-US" sz="1800" i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altLang="en-US" sz="1800" i="1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217" name="Text Box 24"/>
          <p:cNvSpPr txBox="1">
            <a:spLocks noChangeArrowheads="1"/>
          </p:cNvSpPr>
          <p:nvPr/>
        </p:nvSpPr>
        <p:spPr bwMode="auto">
          <a:xfrm>
            <a:off x="6858000" y="3962400"/>
            <a:ext cx="92551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0" hangingPunct="0">
              <a:spcBef>
                <a:spcPct val="50000"/>
              </a:spcBef>
              <a:buFontTx/>
              <a:buNone/>
            </a:pPr>
            <a:r>
              <a:rPr lang="pl-PL" altLang="en-US" sz="1800" i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g(I</a:t>
            </a:r>
            <a:r>
              <a:rPr lang="pl-PL" altLang="en-US" sz="1800" i="1" baseline="-25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r>
              <a:rPr lang="pl-PL" altLang="en-US" sz="1800" i="1" baseline="30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pl-PL" altLang="en-US" sz="1800" i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altLang="en-US" sz="1800" i="1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218" name="Text Box 25"/>
          <p:cNvSpPr txBox="1">
            <a:spLocks noChangeArrowheads="1"/>
          </p:cNvSpPr>
          <p:nvPr/>
        </p:nvSpPr>
        <p:spPr bwMode="auto">
          <a:xfrm>
            <a:off x="8035925" y="3886200"/>
            <a:ext cx="92551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0" hangingPunct="0">
              <a:spcBef>
                <a:spcPct val="50000"/>
              </a:spcBef>
              <a:buFontTx/>
              <a:buNone/>
            </a:pPr>
            <a:r>
              <a:rPr lang="pl-PL" altLang="en-US" sz="1800" i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g(I</a:t>
            </a:r>
            <a:r>
              <a:rPr lang="pl-PL" altLang="en-US" sz="1800" i="1" baseline="-25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pl-PL" altLang="en-US" sz="1800" i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pl-PL" altLang="en-US" sz="1800" i="1" baseline="-25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r>
              <a:rPr lang="pl-PL" altLang="en-US" sz="1800" i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altLang="en-US" sz="1800" i="1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219" name="Picture 27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7300" y="4868863"/>
            <a:ext cx="2447925" cy="189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graphicFrame>
        <p:nvGraphicFramePr>
          <p:cNvPr id="8195" name="Object 3"/>
          <p:cNvGraphicFramePr>
            <a:graphicFrameLocks noChangeAspect="1"/>
          </p:cNvGraphicFramePr>
          <p:nvPr/>
        </p:nvGraphicFramePr>
        <p:xfrm>
          <a:off x="661988" y="5694363"/>
          <a:ext cx="5129212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98" name="Equation" r:id="rId16" imgW="2679700" imgH="254000" progId="Equation.3">
                  <p:embed/>
                </p:oleObj>
              </mc:Choice>
              <mc:Fallback>
                <p:oleObj name="Equation" r:id="rId16" imgW="2679700" imgH="254000" progId="Equation.3">
                  <p:embed/>
                  <p:pic>
                    <p:nvPicPr>
                      <p:cNvPr id="8195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1988" y="5694363"/>
                        <a:ext cx="5129212" cy="488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96" name="Object 4"/>
          <p:cNvGraphicFramePr>
            <a:graphicFrameLocks noChangeAspect="1"/>
          </p:cNvGraphicFramePr>
          <p:nvPr/>
        </p:nvGraphicFramePr>
        <p:xfrm>
          <a:off x="687388" y="5191125"/>
          <a:ext cx="5287962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99" name="Equation" r:id="rId18" imgW="2806700" imgH="228600" progId="Equation.3">
                  <p:embed/>
                </p:oleObj>
              </mc:Choice>
              <mc:Fallback>
                <p:oleObj name="Equation" r:id="rId18" imgW="2806700" imgH="228600" progId="Equation.3">
                  <p:embed/>
                  <p:pic>
                    <p:nvPicPr>
                      <p:cNvPr id="8196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7388" y="5191125"/>
                        <a:ext cx="5287962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220" name="Text Box 30"/>
          <p:cNvSpPr txBox="1">
            <a:spLocks noChangeArrowheads="1"/>
          </p:cNvSpPr>
          <p:nvPr/>
        </p:nvSpPr>
        <p:spPr bwMode="auto">
          <a:xfrm>
            <a:off x="539750" y="4800600"/>
            <a:ext cx="56388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0" hangingPunct="0">
              <a:spcBef>
                <a:spcPct val="50000"/>
              </a:spcBef>
              <a:buFontTx/>
              <a:buNone/>
            </a:pPr>
            <a:r>
              <a:rPr lang="pl-PL" altLang="en-US"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4. Cornerness function </a:t>
            </a: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</a:t>
            </a:r>
            <a:r>
              <a:rPr lang="pl-PL" altLang="en-US"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both eigenvalues are strong</a:t>
            </a:r>
            <a:endParaRPr lang="en-US" altLang="en-US" sz="1800" i="1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221" name="Text Box 31"/>
          <p:cNvSpPr txBox="1">
            <a:spLocks noChangeArrowheads="1"/>
          </p:cNvSpPr>
          <p:nvPr/>
        </p:nvSpPr>
        <p:spPr bwMode="auto">
          <a:xfrm>
            <a:off x="8218488" y="6400800"/>
            <a:ext cx="92551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0" hangingPunct="0">
              <a:spcBef>
                <a:spcPct val="50000"/>
              </a:spcBef>
              <a:buFontTx/>
              <a:buNone/>
            </a:pPr>
            <a:r>
              <a:rPr lang="pl-PL" altLang="en-US" sz="1800" i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</a:t>
            </a:r>
            <a:endParaRPr lang="en-US" altLang="en-US" sz="1800" i="1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222" name="Text Box 32"/>
          <p:cNvSpPr txBox="1">
            <a:spLocks noChangeArrowheads="1"/>
          </p:cNvSpPr>
          <p:nvPr/>
        </p:nvSpPr>
        <p:spPr bwMode="auto">
          <a:xfrm>
            <a:off x="539750" y="6342063"/>
            <a:ext cx="46799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0" hangingPunct="0">
              <a:spcBef>
                <a:spcPct val="50000"/>
              </a:spcBef>
              <a:buFontTx/>
              <a:buNone/>
            </a:pPr>
            <a:r>
              <a:rPr lang="pl-PL" altLang="en-US"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5. Non-maxima suppression</a:t>
            </a:r>
            <a:endParaRPr lang="en-US" altLang="en-US" sz="1800" i="1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8197" name="Object 5"/>
          <p:cNvGraphicFramePr>
            <a:graphicFrameLocks noChangeAspect="1"/>
          </p:cNvGraphicFramePr>
          <p:nvPr/>
        </p:nvGraphicFramePr>
        <p:xfrm>
          <a:off x="657225" y="3505200"/>
          <a:ext cx="1476375" cy="631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00" name="Equation" r:id="rId20" imgW="1066800" imgH="457200" progId="Equation.DSMT4">
                  <p:embed/>
                </p:oleObj>
              </mc:Choice>
              <mc:Fallback>
                <p:oleObj name="Equation" r:id="rId20" imgW="1066800" imgH="457200" progId="Equation.DSMT4">
                  <p:embed/>
                  <p:pic>
                    <p:nvPicPr>
                      <p:cNvPr id="8197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7225" y="3505200"/>
                        <a:ext cx="1476375" cy="631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67D967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4486275" y="2592388"/>
            <a:ext cx="2017713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(optionally, blur first)</a:t>
            </a:r>
          </a:p>
        </p:txBody>
      </p:sp>
    </p:spTree>
    <p:extLst>
      <p:ext uri="{BB962C8B-B14F-4D97-AF65-F5344CB8AC3E}">
        <p14:creationId xmlns:p14="http://schemas.microsoft.com/office/powerpoint/2010/main" val="2014632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03" grpId="0"/>
      <p:bldP spid="8204" grpId="0"/>
      <p:bldP spid="8205" grpId="0"/>
      <p:bldP spid="8210" grpId="0"/>
      <p:bldP spid="8211" grpId="0"/>
      <p:bldP spid="8212" grpId="0"/>
      <p:bldP spid="8216" grpId="0"/>
      <p:bldP spid="8217" grpId="0"/>
      <p:bldP spid="8218" grpId="0"/>
      <p:bldP spid="8220" grpId="0"/>
      <p:bldP spid="8221" grpId="0"/>
      <p:bldP spid="8222" grpId="0"/>
      <p:bldP spid="3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200"/>
              <a:t>Harris Detector: Steps</a:t>
            </a:r>
            <a:endParaRPr lang="ru-RU" altLang="en-US" sz="3200"/>
          </a:p>
        </p:txBody>
      </p:sp>
      <p:pic>
        <p:nvPicPr>
          <p:cNvPr id="218115" name="Picture 3" descr="cows_step0"/>
          <p:cNvPicPr>
            <a:picLocks noChangeAspect="1" noChangeArrowheads="1"/>
          </p:cNvPicPr>
          <p:nvPr/>
        </p:nvPicPr>
        <p:blipFill>
          <a:blip r:embed="rId3">
            <a:lum bright="12000" contrast="1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295400"/>
            <a:ext cx="8153400" cy="527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5264028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200"/>
              <a:t>Harris Detector: Steps</a:t>
            </a:r>
            <a:endParaRPr lang="ru-RU" altLang="en-US" sz="3200"/>
          </a:p>
        </p:txBody>
      </p:sp>
      <p:pic>
        <p:nvPicPr>
          <p:cNvPr id="220163" name="Picture 3" descr="cows_step1_corner_respons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295400"/>
            <a:ext cx="8153400" cy="5268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0164" name="Text Box 4"/>
          <p:cNvSpPr txBox="1">
            <a:spLocks noChangeArrowheads="1"/>
          </p:cNvSpPr>
          <p:nvPr/>
        </p:nvSpPr>
        <p:spPr bwMode="auto">
          <a:xfrm>
            <a:off x="828675" y="774700"/>
            <a:ext cx="4052888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>
                <a:solidFill>
                  <a:srgbClr val="000000"/>
                </a:solidFill>
                <a:cs typeface="Times New Roman" panose="02020603050405020304" pitchFamily="18" charset="0"/>
              </a:rPr>
              <a:t>Compute corner response </a:t>
            </a:r>
            <a:r>
              <a:rPr lang="en-US" altLang="en-US" i="1">
                <a:solidFill>
                  <a:srgbClr val="000000"/>
                </a:solidFill>
                <a:cs typeface="Times New Roman" panose="02020603050405020304" pitchFamily="18" charset="0"/>
              </a:rPr>
              <a:t>R</a:t>
            </a:r>
            <a:endParaRPr lang="ru-RU" altLang="en-US" i="1">
              <a:solidFill>
                <a:srgbClr val="000000"/>
              </a:solidFill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924229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2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200"/>
              <a:t>Harris Detector: Steps</a:t>
            </a:r>
            <a:endParaRPr lang="ru-RU" altLang="en-US" sz="3200"/>
          </a:p>
        </p:txBody>
      </p:sp>
      <p:sp>
        <p:nvSpPr>
          <p:cNvPr id="222211" name="Text Box 3"/>
          <p:cNvSpPr txBox="1">
            <a:spLocks noChangeArrowheads="1"/>
          </p:cNvSpPr>
          <p:nvPr/>
        </p:nvSpPr>
        <p:spPr bwMode="auto">
          <a:xfrm>
            <a:off x="838200" y="774700"/>
            <a:ext cx="7456488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>
                <a:solidFill>
                  <a:srgbClr val="000000"/>
                </a:solidFill>
                <a:cs typeface="Times New Roman" panose="02020603050405020304" pitchFamily="18" charset="0"/>
              </a:rPr>
              <a:t>Find points with large corner response: </a:t>
            </a:r>
            <a:r>
              <a:rPr lang="en-US" altLang="en-US" i="1">
                <a:solidFill>
                  <a:srgbClr val="000000"/>
                </a:solidFill>
                <a:cs typeface="Times New Roman" panose="02020603050405020304" pitchFamily="18" charset="0"/>
              </a:rPr>
              <a:t>R&gt;</a:t>
            </a:r>
            <a:r>
              <a:rPr lang="en-US" altLang="en-US">
                <a:solidFill>
                  <a:srgbClr val="000000"/>
                </a:solidFill>
                <a:cs typeface="Times New Roman" panose="02020603050405020304" pitchFamily="18" charset="0"/>
              </a:rPr>
              <a:t>threshold</a:t>
            </a:r>
            <a:endParaRPr lang="ru-RU" altLang="en-US">
              <a:solidFill>
                <a:srgbClr val="000000"/>
              </a:solidFill>
              <a:cs typeface="Times New Roman" panose="02020603050405020304" pitchFamily="18" charset="0"/>
            </a:endParaRPr>
          </a:p>
        </p:txBody>
      </p:sp>
      <p:pic>
        <p:nvPicPr>
          <p:cNvPr id="222212" name="Picture 4" descr="cows_step2_thresh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295400"/>
            <a:ext cx="8153400" cy="5268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7927027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2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200"/>
              <a:t>Harris Detector: Steps</a:t>
            </a:r>
            <a:endParaRPr lang="ru-RU" altLang="en-US" sz="3200"/>
          </a:p>
        </p:txBody>
      </p:sp>
      <p:sp>
        <p:nvSpPr>
          <p:cNvPr id="224259" name="Text Box 3"/>
          <p:cNvSpPr txBox="1">
            <a:spLocks noChangeArrowheads="1"/>
          </p:cNvSpPr>
          <p:nvPr/>
        </p:nvSpPr>
        <p:spPr bwMode="auto">
          <a:xfrm>
            <a:off x="838200" y="774700"/>
            <a:ext cx="5795963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>
                <a:solidFill>
                  <a:srgbClr val="000000"/>
                </a:solidFill>
                <a:cs typeface="Times New Roman" panose="02020603050405020304" pitchFamily="18" charset="0"/>
              </a:rPr>
              <a:t>Take only the points of local maxima of </a:t>
            </a:r>
            <a:r>
              <a:rPr lang="en-US" altLang="en-US" i="1">
                <a:solidFill>
                  <a:srgbClr val="000000"/>
                </a:solidFill>
                <a:cs typeface="Times New Roman" panose="02020603050405020304" pitchFamily="18" charset="0"/>
              </a:rPr>
              <a:t>R</a:t>
            </a:r>
            <a:endParaRPr lang="ru-RU" altLang="en-US" i="1">
              <a:solidFill>
                <a:srgbClr val="000000"/>
              </a:solidFill>
              <a:cs typeface="Times New Roman" panose="02020603050405020304" pitchFamily="18" charset="0"/>
            </a:endParaRPr>
          </a:p>
        </p:txBody>
      </p:sp>
      <p:pic>
        <p:nvPicPr>
          <p:cNvPr id="224260" name="Picture 4" descr="cows_step3_thresh&amp;max"/>
          <p:cNvPicPr>
            <a:picLocks noChangeAspect="1" noChangeArrowheads="1"/>
          </p:cNvPicPr>
          <p:nvPr/>
        </p:nvPicPr>
        <p:blipFill>
          <a:blip r:embed="rId3">
            <a:lum bright="24000" contrast="72000"/>
            <a:grayscl/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295400"/>
            <a:ext cx="8153400" cy="525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8006419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200"/>
              <a:t>Harris Detector: Steps</a:t>
            </a:r>
            <a:endParaRPr lang="ru-RU" altLang="en-US" sz="3200"/>
          </a:p>
        </p:txBody>
      </p:sp>
      <p:pic>
        <p:nvPicPr>
          <p:cNvPr id="226307" name="Picture 3" descr="cows_step4_harris"/>
          <p:cNvPicPr>
            <a:picLocks noChangeAspect="1" noChangeArrowheads="1"/>
          </p:cNvPicPr>
          <p:nvPr/>
        </p:nvPicPr>
        <p:blipFill>
          <a:blip r:embed="rId3">
            <a:lum bright="12000" contrast="1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295400"/>
            <a:ext cx="8153400" cy="5278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318470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3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401763"/>
            <a:ext cx="8534400" cy="4846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2339" name="Oval 3"/>
          <p:cNvSpPr>
            <a:spLocks noChangeArrowheads="1"/>
          </p:cNvSpPr>
          <p:nvPr/>
        </p:nvSpPr>
        <p:spPr bwMode="auto">
          <a:xfrm>
            <a:off x="1905000" y="3535363"/>
            <a:ext cx="228600" cy="228600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2340" name="Oval 4"/>
          <p:cNvSpPr>
            <a:spLocks noChangeArrowheads="1"/>
          </p:cNvSpPr>
          <p:nvPr/>
        </p:nvSpPr>
        <p:spPr bwMode="auto">
          <a:xfrm>
            <a:off x="6477000" y="3535363"/>
            <a:ext cx="228600" cy="228600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2341" name="Oval 6"/>
          <p:cNvSpPr>
            <a:spLocks noChangeArrowheads="1"/>
          </p:cNvSpPr>
          <p:nvPr/>
        </p:nvSpPr>
        <p:spPr bwMode="auto">
          <a:xfrm>
            <a:off x="1752600" y="3048000"/>
            <a:ext cx="228600" cy="2286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2342" name="Oval 7"/>
          <p:cNvSpPr>
            <a:spLocks noChangeArrowheads="1"/>
          </p:cNvSpPr>
          <p:nvPr/>
        </p:nvSpPr>
        <p:spPr bwMode="auto">
          <a:xfrm>
            <a:off x="6172200" y="3048000"/>
            <a:ext cx="228600" cy="2286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2343" name="Oval 8"/>
          <p:cNvSpPr>
            <a:spLocks noChangeArrowheads="1"/>
          </p:cNvSpPr>
          <p:nvPr/>
        </p:nvSpPr>
        <p:spPr bwMode="auto">
          <a:xfrm>
            <a:off x="2743200" y="3048000"/>
            <a:ext cx="228600" cy="228600"/>
          </a:xfrm>
          <a:prstGeom prst="ellipse">
            <a:avLst/>
          </a:prstGeom>
          <a:solidFill>
            <a:srgbClr val="FF66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2344" name="Oval 9"/>
          <p:cNvSpPr>
            <a:spLocks noChangeArrowheads="1"/>
          </p:cNvSpPr>
          <p:nvPr/>
        </p:nvSpPr>
        <p:spPr bwMode="auto">
          <a:xfrm>
            <a:off x="7315200" y="3048000"/>
            <a:ext cx="228600" cy="228600"/>
          </a:xfrm>
          <a:prstGeom prst="ellipse">
            <a:avLst/>
          </a:prstGeom>
          <a:solidFill>
            <a:srgbClr val="FF66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2345" name="Oval 10"/>
          <p:cNvSpPr>
            <a:spLocks noChangeArrowheads="1"/>
          </p:cNvSpPr>
          <p:nvPr/>
        </p:nvSpPr>
        <p:spPr bwMode="auto">
          <a:xfrm>
            <a:off x="2362200" y="3962400"/>
            <a:ext cx="228600" cy="2286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2346" name="Oval 11"/>
          <p:cNvSpPr>
            <a:spLocks noChangeArrowheads="1"/>
          </p:cNvSpPr>
          <p:nvPr/>
        </p:nvSpPr>
        <p:spPr bwMode="auto">
          <a:xfrm>
            <a:off x="6934200" y="3962400"/>
            <a:ext cx="228600" cy="2286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2347" name="Oval 12"/>
          <p:cNvSpPr>
            <a:spLocks noChangeArrowheads="1"/>
          </p:cNvSpPr>
          <p:nvPr/>
        </p:nvSpPr>
        <p:spPr bwMode="auto">
          <a:xfrm>
            <a:off x="1371600" y="5638800"/>
            <a:ext cx="228600" cy="228600"/>
          </a:xfrm>
          <a:prstGeom prst="ellipse">
            <a:avLst/>
          </a:prstGeom>
          <a:solidFill>
            <a:srgbClr val="3366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2348" name="Oval 13"/>
          <p:cNvSpPr>
            <a:spLocks noChangeArrowheads="1"/>
          </p:cNvSpPr>
          <p:nvPr/>
        </p:nvSpPr>
        <p:spPr bwMode="auto">
          <a:xfrm>
            <a:off x="5715000" y="5638800"/>
            <a:ext cx="228600" cy="228600"/>
          </a:xfrm>
          <a:prstGeom prst="ellipse">
            <a:avLst/>
          </a:prstGeom>
          <a:solidFill>
            <a:srgbClr val="3366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2349" name="Oval 14"/>
          <p:cNvSpPr>
            <a:spLocks noChangeArrowheads="1"/>
          </p:cNvSpPr>
          <p:nvPr/>
        </p:nvSpPr>
        <p:spPr bwMode="auto">
          <a:xfrm>
            <a:off x="3429000" y="2286000"/>
            <a:ext cx="228600" cy="228600"/>
          </a:xfrm>
          <a:prstGeom prst="ellipse">
            <a:avLst/>
          </a:prstGeom>
          <a:solidFill>
            <a:srgbClr val="80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2350" name="Oval 15"/>
          <p:cNvSpPr>
            <a:spLocks noChangeArrowheads="1"/>
          </p:cNvSpPr>
          <p:nvPr/>
        </p:nvSpPr>
        <p:spPr bwMode="auto">
          <a:xfrm>
            <a:off x="7772400" y="2286000"/>
            <a:ext cx="228600" cy="228600"/>
          </a:xfrm>
          <a:prstGeom prst="ellipse">
            <a:avLst/>
          </a:prstGeom>
          <a:solidFill>
            <a:srgbClr val="80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2351" name="Oval 16"/>
          <p:cNvSpPr>
            <a:spLocks noChangeArrowheads="1"/>
          </p:cNvSpPr>
          <p:nvPr/>
        </p:nvSpPr>
        <p:spPr bwMode="auto">
          <a:xfrm>
            <a:off x="3962400" y="5715000"/>
            <a:ext cx="228600" cy="228600"/>
          </a:xfrm>
          <a:prstGeom prst="ellipse">
            <a:avLst/>
          </a:prstGeom>
          <a:solidFill>
            <a:srgbClr val="FFCC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2352" name="Oval 17"/>
          <p:cNvSpPr>
            <a:spLocks noChangeArrowheads="1"/>
          </p:cNvSpPr>
          <p:nvPr/>
        </p:nvSpPr>
        <p:spPr bwMode="auto">
          <a:xfrm>
            <a:off x="8534400" y="5715000"/>
            <a:ext cx="228600" cy="228600"/>
          </a:xfrm>
          <a:prstGeom prst="ellipse">
            <a:avLst/>
          </a:prstGeom>
          <a:solidFill>
            <a:srgbClr val="FFCC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2353" name="Oval 18"/>
          <p:cNvSpPr>
            <a:spLocks noChangeArrowheads="1"/>
          </p:cNvSpPr>
          <p:nvPr/>
        </p:nvSpPr>
        <p:spPr bwMode="auto">
          <a:xfrm>
            <a:off x="1143000" y="2286000"/>
            <a:ext cx="228600" cy="228600"/>
          </a:xfrm>
          <a:prstGeom prst="ellipse">
            <a:avLst/>
          </a:prstGeom>
          <a:solidFill>
            <a:srgbClr val="993366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2354" name="Oval 19"/>
          <p:cNvSpPr>
            <a:spLocks noChangeArrowheads="1"/>
          </p:cNvSpPr>
          <p:nvPr/>
        </p:nvSpPr>
        <p:spPr bwMode="auto">
          <a:xfrm>
            <a:off x="5410200" y="2362200"/>
            <a:ext cx="228600" cy="228600"/>
          </a:xfrm>
          <a:prstGeom prst="ellipse">
            <a:avLst/>
          </a:prstGeom>
          <a:solidFill>
            <a:srgbClr val="993366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2355" name="Line 20"/>
          <p:cNvSpPr>
            <a:spLocks noChangeShapeType="1"/>
          </p:cNvSpPr>
          <p:nvPr/>
        </p:nvSpPr>
        <p:spPr bwMode="auto">
          <a:xfrm>
            <a:off x="762000" y="2209800"/>
            <a:ext cx="3581400" cy="838200"/>
          </a:xfrm>
          <a:prstGeom prst="line">
            <a:avLst/>
          </a:prstGeom>
          <a:noFill/>
          <a:ln w="38100">
            <a:solidFill>
              <a:srgbClr val="FF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hangingPunct="0"/>
            <a:endParaRPr lang="en-US" sz="280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2356" name="Line 21"/>
          <p:cNvSpPr>
            <a:spLocks noChangeShapeType="1"/>
          </p:cNvSpPr>
          <p:nvPr/>
        </p:nvSpPr>
        <p:spPr bwMode="auto">
          <a:xfrm>
            <a:off x="533400" y="2895600"/>
            <a:ext cx="3276600" cy="762000"/>
          </a:xfrm>
          <a:prstGeom prst="line">
            <a:avLst/>
          </a:prstGeom>
          <a:noFill/>
          <a:ln w="38100">
            <a:solidFill>
              <a:srgbClr val="FF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hangingPunct="0"/>
            <a:endParaRPr lang="en-US" sz="280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2357" name="Line 22"/>
          <p:cNvSpPr>
            <a:spLocks noChangeShapeType="1"/>
          </p:cNvSpPr>
          <p:nvPr/>
        </p:nvSpPr>
        <p:spPr bwMode="auto">
          <a:xfrm>
            <a:off x="762000" y="3733800"/>
            <a:ext cx="2971800" cy="609600"/>
          </a:xfrm>
          <a:prstGeom prst="line">
            <a:avLst/>
          </a:prstGeom>
          <a:noFill/>
          <a:ln w="38100">
            <a:solidFill>
              <a:srgbClr val="FF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hangingPunct="0"/>
            <a:endParaRPr lang="en-US" sz="280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2358" name="Line 23"/>
          <p:cNvSpPr>
            <a:spLocks noChangeShapeType="1"/>
          </p:cNvSpPr>
          <p:nvPr/>
        </p:nvSpPr>
        <p:spPr bwMode="auto">
          <a:xfrm flipV="1">
            <a:off x="5562600" y="2590800"/>
            <a:ext cx="2895600" cy="685800"/>
          </a:xfrm>
          <a:prstGeom prst="line">
            <a:avLst/>
          </a:prstGeom>
          <a:noFill/>
          <a:ln w="38100">
            <a:solidFill>
              <a:srgbClr val="FF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hangingPunct="0"/>
            <a:endParaRPr lang="en-US" sz="280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2359" name="Line 24"/>
          <p:cNvSpPr>
            <a:spLocks noChangeShapeType="1"/>
          </p:cNvSpPr>
          <p:nvPr/>
        </p:nvSpPr>
        <p:spPr bwMode="auto">
          <a:xfrm flipV="1">
            <a:off x="5562600" y="3200400"/>
            <a:ext cx="2895600" cy="609600"/>
          </a:xfrm>
          <a:prstGeom prst="line">
            <a:avLst/>
          </a:prstGeom>
          <a:noFill/>
          <a:ln w="38100">
            <a:solidFill>
              <a:srgbClr val="FF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hangingPunct="0"/>
            <a:endParaRPr lang="en-US" sz="280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2360" name="Line 25"/>
          <p:cNvSpPr>
            <a:spLocks noChangeShapeType="1"/>
          </p:cNvSpPr>
          <p:nvPr/>
        </p:nvSpPr>
        <p:spPr bwMode="auto">
          <a:xfrm flipV="1">
            <a:off x="5791200" y="3886200"/>
            <a:ext cx="2743200" cy="381000"/>
          </a:xfrm>
          <a:prstGeom prst="line">
            <a:avLst/>
          </a:prstGeom>
          <a:noFill/>
          <a:ln w="38100">
            <a:solidFill>
              <a:srgbClr val="FF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hangingPunct="0"/>
            <a:endParaRPr lang="en-US" sz="280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2361" name="Title 25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14400"/>
          </a:xfrm>
        </p:spPr>
        <p:txBody>
          <a:bodyPr/>
          <a:lstStyle/>
          <a:p>
            <a:r>
              <a:rPr lang="en-US" altLang="en-US"/>
              <a:t>Example: estimating “fundamental matrix” that corresponds two views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867525" y="6550025"/>
            <a:ext cx="2276475" cy="3079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400" dirty="0">
                <a:solidFill>
                  <a:prstClr val="black">
                    <a:lumMod val="50000"/>
                    <a:lumOff val="50000"/>
                  </a:prstClr>
                </a:solidFill>
                <a:cs typeface="Arial" charset="0"/>
              </a:rPr>
              <a:t>Slide from Silvio Savarese</a:t>
            </a:r>
          </a:p>
        </p:txBody>
      </p:sp>
    </p:spTree>
    <p:extLst>
      <p:ext uri="{BB962C8B-B14F-4D97-AF65-F5344CB8AC3E}">
        <p14:creationId xmlns:p14="http://schemas.microsoft.com/office/powerpoint/2010/main" val="36428766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Example: structure from motion</a:t>
            </a:r>
          </a:p>
        </p:txBody>
      </p:sp>
      <p:pic>
        <p:nvPicPr>
          <p:cNvPr id="144387" name="Picture 2" descr="C:\Users\James\Dropbox\cs143 fall 2013\cs143 fall 2013 slides\08\Colosseum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1905000"/>
            <a:ext cx="8782050" cy="30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513922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Applications  </a:t>
            </a:r>
            <a:endParaRPr lang="ru-RU" altLang="en-US"/>
          </a:p>
        </p:txBody>
      </p:sp>
      <p:sp>
        <p:nvSpPr>
          <p:cNvPr id="1454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914400"/>
            <a:ext cx="8001000" cy="5257800"/>
          </a:xfrm>
        </p:spPr>
        <p:txBody>
          <a:bodyPr/>
          <a:lstStyle/>
          <a:p>
            <a:r>
              <a:rPr lang="en-US" altLang="en-US"/>
              <a:t>Feature points are used for:</a:t>
            </a:r>
          </a:p>
          <a:p>
            <a:pPr lvl="1"/>
            <a:r>
              <a:rPr lang="en-US" altLang="en-US" sz="2400"/>
              <a:t>Image alignment </a:t>
            </a:r>
          </a:p>
          <a:p>
            <a:pPr lvl="1"/>
            <a:r>
              <a:rPr lang="en-US" altLang="en-US" sz="2400"/>
              <a:t>3D reconstruction</a:t>
            </a:r>
          </a:p>
          <a:p>
            <a:pPr lvl="1"/>
            <a:r>
              <a:rPr lang="en-US" altLang="en-US" sz="2400"/>
              <a:t>Motion tracking</a:t>
            </a:r>
          </a:p>
          <a:p>
            <a:pPr lvl="1"/>
            <a:r>
              <a:rPr lang="en-US" altLang="en-US" sz="2400"/>
              <a:t>Robot navigation</a:t>
            </a:r>
          </a:p>
          <a:p>
            <a:pPr lvl="1"/>
            <a:r>
              <a:rPr lang="en-US" altLang="en-US" sz="2400"/>
              <a:t>Indexing and database retrieval</a:t>
            </a:r>
          </a:p>
          <a:p>
            <a:pPr lvl="1"/>
            <a:r>
              <a:rPr lang="en-US" altLang="en-US" sz="2400"/>
              <a:t>Object recognition</a:t>
            </a:r>
          </a:p>
        </p:txBody>
      </p:sp>
      <p:pic>
        <p:nvPicPr>
          <p:cNvPr id="145412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425" y="1143000"/>
            <a:ext cx="2339975" cy="2392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5413" name="Picture 4" descr="Inliers_im1_a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913" y="4267200"/>
            <a:ext cx="3646487" cy="2360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5414" name="Picture 5" descr="Inliers_im2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4267200"/>
            <a:ext cx="3287713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5861097"/>
      </p:ext>
    </p:extLst>
  </p:cSld>
  <p:clrMapOvr>
    <a:masterClrMapping/>
  </p:clrMapOvr>
  <p:transition spd="slow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371600"/>
          </a:xfrm>
        </p:spPr>
        <p:txBody>
          <a:bodyPr/>
          <a:lstStyle/>
          <a:p>
            <a:r>
              <a:rPr lang="en-US" altLang="en-US" dirty="0"/>
              <a:t>Project 2: interest points and local features</a:t>
            </a:r>
          </a:p>
        </p:txBody>
      </p:sp>
      <p:sp>
        <p:nvSpPr>
          <p:cNvPr id="147459" name="Content Placeholder 2"/>
          <p:cNvSpPr>
            <a:spLocks noGrp="1"/>
          </p:cNvSpPr>
          <p:nvPr>
            <p:ph idx="1"/>
          </p:nvPr>
        </p:nvSpPr>
        <p:spPr>
          <a:xfrm>
            <a:off x="457200" y="1905000"/>
            <a:ext cx="7543800" cy="4659313"/>
          </a:xfrm>
        </p:spPr>
        <p:txBody>
          <a:bodyPr/>
          <a:lstStyle/>
          <a:p>
            <a:r>
              <a:rPr lang="en-US" altLang="en-US"/>
              <a:t>Note: “interest points” = “keypoints”, also sometimes called “features”</a:t>
            </a:r>
          </a:p>
          <a:p>
            <a:endParaRPr lang="en-US" altLang="en-US"/>
          </a:p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2232456"/>
      </p:ext>
    </p:extLst>
  </p:cSld>
  <p:clrMapOvr>
    <a:masterClrMapping/>
  </p:clrMapOvr>
  <p:transition spd="slow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Interest points defined</a:t>
            </a:r>
          </a:p>
        </p:txBody>
      </p:sp>
      <p:sp>
        <p:nvSpPr>
          <p:cNvPr id="148483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4343400" cy="5573713"/>
          </a:xfrm>
        </p:spPr>
        <p:txBody>
          <a:bodyPr/>
          <a:lstStyle/>
          <a:p>
            <a:r>
              <a:rPr lang="en-US" altLang="en-US"/>
              <a:t>Suppose you have to click on some point,  go away and come back after I deform the image, and click on the same points again.  </a:t>
            </a:r>
          </a:p>
          <a:p>
            <a:pPr lvl="1"/>
            <a:r>
              <a:rPr lang="en-US" altLang="en-US"/>
              <a:t>Which points would you choose?</a:t>
            </a:r>
          </a:p>
          <a:p>
            <a:endParaRPr lang="en-US" altLang="en-US"/>
          </a:p>
          <a:p>
            <a:endParaRPr lang="en-US" altLang="en-US"/>
          </a:p>
        </p:txBody>
      </p:sp>
      <p:pic>
        <p:nvPicPr>
          <p:cNvPr id="148484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5588" y="1223963"/>
            <a:ext cx="3192462" cy="2484437"/>
          </a:xfrm>
          <a:prstGeom prst="rect">
            <a:avLst/>
          </a:prstGeom>
          <a:noFill/>
          <a:ln w="12700" cap="sq">
            <a:solidFill>
              <a:srgbClr val="00206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14825777">
            <a:off x="5189274" y="3888101"/>
            <a:ext cx="3546167" cy="2463560"/>
          </a:xfrm>
          <a:prstGeom prst="rect">
            <a:avLst/>
          </a:prstGeom>
          <a:noFill/>
          <a:ln w="12700" cap="sq">
            <a:solidFill>
              <a:srgbClr val="002060"/>
            </a:solidFill>
            <a:miter lim="800000"/>
            <a:headEnd type="none" w="sm" len="sm"/>
            <a:tailEnd type="none" w="sm" len="sm"/>
          </a:ln>
          <a:scene3d>
            <a:camera prst="orthographicFront">
              <a:rot lat="20783509" lon="19661947" rev="17225537"/>
            </a:camera>
            <a:lightRig rig="threePt" dir="t"/>
          </a:scene3d>
        </p:spPr>
      </p:pic>
      <p:sp>
        <p:nvSpPr>
          <p:cNvPr id="148486" name="TextBox 6"/>
          <p:cNvSpPr txBox="1">
            <a:spLocks noChangeArrowheads="1"/>
          </p:cNvSpPr>
          <p:nvPr/>
        </p:nvSpPr>
        <p:spPr bwMode="auto">
          <a:xfrm>
            <a:off x="6477000" y="838200"/>
            <a:ext cx="92868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original</a:t>
            </a:r>
          </a:p>
        </p:txBody>
      </p:sp>
      <p:sp>
        <p:nvSpPr>
          <p:cNvPr id="148487" name="TextBox 7"/>
          <p:cNvSpPr txBox="1">
            <a:spLocks noChangeArrowheads="1"/>
          </p:cNvSpPr>
          <p:nvPr/>
        </p:nvSpPr>
        <p:spPr bwMode="auto">
          <a:xfrm>
            <a:off x="7686675" y="6194425"/>
            <a:ext cx="116046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deformed</a:t>
            </a:r>
          </a:p>
        </p:txBody>
      </p:sp>
    </p:spTree>
    <p:extLst>
      <p:ext uri="{BB962C8B-B14F-4D97-AF65-F5344CB8AC3E}">
        <p14:creationId xmlns:p14="http://schemas.microsoft.com/office/powerpoint/2010/main" val="325882685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A^T A = &#10;\left[&#10;\begin{array}{cc}&#10;\sum I_x I_x &amp; \sum I_x I_y \\&#10;\sum I_x I_y &amp; \sum I_y I_y&#10;\end{array}&#10;\right]&#10;=&#10;\sum&#10;\left[&#10;\begin{array}{c}&#10;I_x  \\&#10;I_y&#10;\end{array}&#10;\right]&#10;[I_x~I_y]&#10;=&#10;\sum \nabla I (\nabla I)^T&#10;\]&#10;\end{document}&#10;"/>
  <p:tag name="EXTERNALNAME" val="Edittex"/>
  <p:tag name="BLEND" val="False"/>
  <p:tag name="TRANSPARENT" val="False"/>
  <p:tag name="BITMAPFORMAT" val="bmp256"/>
  <p:tag name="DEBUGINTERACTIVE" val="True"/>
  <p:tag name="ORIGWIDTH" val="2141.125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21919</TotalTime>
  <Words>1412</Words>
  <Application>Microsoft Macintosh PowerPoint</Application>
  <PresentationFormat>On-screen Show (4:3)</PresentationFormat>
  <Paragraphs>281</Paragraphs>
  <Slides>45</Slides>
  <Notes>32</Notes>
  <HiddenSlides>1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3" baseType="lpstr">
      <vt:lpstr>Arial Unicode MS</vt:lpstr>
      <vt:lpstr>Arial</vt:lpstr>
      <vt:lpstr>Calibri</vt:lpstr>
      <vt:lpstr>Symbol</vt:lpstr>
      <vt:lpstr>Tahoma</vt:lpstr>
      <vt:lpstr>Times New Roman</vt:lpstr>
      <vt:lpstr>Office Theme</vt:lpstr>
      <vt:lpstr>Equation</vt:lpstr>
      <vt:lpstr>PowerPoint Presentation</vt:lpstr>
      <vt:lpstr>PowerPoint Presentation</vt:lpstr>
      <vt:lpstr>PowerPoint Presentation</vt:lpstr>
      <vt:lpstr>Correspondence across views</vt:lpstr>
      <vt:lpstr>Example: estimating “fundamental matrix” that corresponds two views</vt:lpstr>
      <vt:lpstr>Example: structure from motion</vt:lpstr>
      <vt:lpstr>Applications  </vt:lpstr>
      <vt:lpstr>Project 2: interest points and local features</vt:lpstr>
      <vt:lpstr>Interest points defined</vt:lpstr>
      <vt:lpstr>Overview of Keypoint Matching</vt:lpstr>
      <vt:lpstr>Goals for Keypoints</vt:lpstr>
      <vt:lpstr>Invariant Local Features</vt:lpstr>
      <vt:lpstr>Why extract features?</vt:lpstr>
      <vt:lpstr>Local features: main components</vt:lpstr>
      <vt:lpstr>Characteristics of good features</vt:lpstr>
      <vt:lpstr>Goal: interest operator repeatability</vt:lpstr>
      <vt:lpstr>PowerPoint Presentation</vt:lpstr>
      <vt:lpstr>Local features: main components</vt:lpstr>
      <vt:lpstr>Many Existing Detectors Available</vt:lpstr>
      <vt:lpstr>Corner Detection: Basic Idea</vt:lpstr>
      <vt:lpstr>PowerPoint Presentation</vt:lpstr>
      <vt:lpstr>PowerPoint Presentation</vt:lpstr>
      <vt:lpstr>Corner Detection: Mathematics</vt:lpstr>
      <vt:lpstr>Corner Detection: Mathematics</vt:lpstr>
      <vt:lpstr>Corner Detection: Mathematics</vt:lpstr>
      <vt:lpstr>Corner Detection: Mathematics</vt:lpstr>
      <vt:lpstr>Corner Detection: Mathematics</vt:lpstr>
      <vt:lpstr>Corner Detection: Mathematics</vt:lpstr>
      <vt:lpstr>Corner Detection: Mathematics</vt:lpstr>
      <vt:lpstr>Corner Detection: Mathematics</vt:lpstr>
      <vt:lpstr>Corner Detection: Mathematics</vt:lpstr>
      <vt:lpstr>PowerPoint Presentation</vt:lpstr>
      <vt:lpstr>Interpreting the second moment matrix</vt:lpstr>
      <vt:lpstr>Interpreting the second moment matrix</vt:lpstr>
      <vt:lpstr>Interpreting the second moment matrix</vt:lpstr>
      <vt:lpstr>Interpreting the second moment matrix</vt:lpstr>
      <vt:lpstr>Interpreting the eigenvalues</vt:lpstr>
      <vt:lpstr>Corner response function</vt:lpstr>
      <vt:lpstr>Harris corner detector</vt:lpstr>
      <vt:lpstr>Harris Detector [Harris88]</vt:lpstr>
      <vt:lpstr>Harris Detector: Steps</vt:lpstr>
      <vt:lpstr>Harris Detector: Steps</vt:lpstr>
      <vt:lpstr>Harris Detector: Steps</vt:lpstr>
      <vt:lpstr>Harris Detector: Steps</vt:lpstr>
      <vt:lpstr>Harris Detector: Steps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Derek Hoiem</dc:creator>
  <cp:lastModifiedBy>Dellaert, Frank</cp:lastModifiedBy>
  <cp:revision>133</cp:revision>
  <dcterms:created xsi:type="dcterms:W3CDTF">2009-12-16T02:55:56Z</dcterms:created>
  <dcterms:modified xsi:type="dcterms:W3CDTF">2019-09-11T14:21:34Z</dcterms:modified>
</cp:coreProperties>
</file>